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9753600" cx="130048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BC976D2-7D38-4956-9D89-F81E87B98DB0}">
  <a:tblStyle styleId="{8BC976D2-7D38-4956-9D89-F81E87B98DB0}" styleName="Table_0"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cap="flat" cmpd="sng" w="12700">
              <a:solidFill>
                <a:srgbClr val="CBCBCB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CBCBCB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CBCBCB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CBCBCB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CBCBCB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CBCBCB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F2F2F2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cap="flat" cmpd="sng" w="12700">
              <a:solidFill>
                <a:srgbClr val="3C3C1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A8A28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A8A28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A8A28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A8A28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A8A28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cap="flat" cmpd="sng" w="12700">
              <a:solidFill>
                <a:srgbClr val="C6C6C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C6C6C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656839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3C3C1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C6C6C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C6C6C6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9E8"/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12700">
              <a:solidFill>
                <a:srgbClr val="A8A28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A8A28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C3C1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CBCBCB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AAA48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A8A28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656839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La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Want to define a measure of how well the network is doing for a given set of weights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Usually send in batches of images and compute the average loss for each batch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This is supervised learning - we know the answer for the training data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Google Shape;50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1. Mention learning rate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An algorithm for computing the gradient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Not going into the maths - too many indices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Make sure everything is differentiable - use chain rule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037360631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03736063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037360631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037360631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037360631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037360631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input doesn’t have to be flattened - keep spatial structure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Less weights and biases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037360631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037360631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dd5dffef3_0_1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dd5dffef3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credit: </a:t>
            </a:r>
            <a:r>
              <a:rPr lang="en-US"/>
              <a:t>https://botnik.org/content/harry-potter.html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037360631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037360631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Good at modeling sequence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037360631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037360631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Good at modeling sequence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037360631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037360631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Good at modeling sequence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5037360631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5037360631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Good at modeling sequence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037360631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037360631_0_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Good at modeling sequence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037360631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037360631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Good at modeling sequence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037360631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037360631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037360631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5037360631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037360631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037360631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Information gets removed or added to the cell state via gates.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Info from previous hidden state and current input is passed through sigmoid.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Closer to zero means forget, while closer to one means keep.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037360631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5037360631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Used to update the cell state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Again takes current state and previous hidden state as input through sigmoid.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Zero means not important, one means important.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Also take values and put them through tanh to regulate the network.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037360631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037360631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like the </a:t>
            </a:r>
            <a:r>
              <a:rPr lang="en-US"/>
              <a:t>memory</a:t>
            </a:r>
            <a:r>
              <a:rPr lang="en-US"/>
              <a:t> of the network.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Cell state gets multiplied by the forget vector.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Add input gate output, this updates cell state with new most important values.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now have a new cell state.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037360631_0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037360631_0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Decides what the next hidden state should be.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New cell state and new hidden state is then carried over to the next time step.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037360631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5037360631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can stack multiple cells in multiple layers to make a Deep LSTM.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037360631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037360631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2" name="Google Shape;792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1. Note that the input and output sizes are arbitrary - can go from small to big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037360631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037360631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037360631_0_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5037360631_0_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037360631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5037360631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benchmark and “hello world” for NNs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Dataset contains 60,000 train + 10,000 test handwritten numbers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Each number is a 28x28 pixel greyscale image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037360631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5037360631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037360631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9" name="Google Shape;839;g5037360631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1. Over-fitting is when the network learns how to solve the specific case of the training data but doesn’t transfer to other datasets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037360631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5037360631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Flatten the input image (28x28 -&gt; 784)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neuron takes the input and converts it into a single number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 bias is added to do an overall shift up or down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output of the neuron is passed through a non-linear activation function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Unlike biological systems (rate of action potential firing in a cell</a:t>
            </a:r>
            <a:r>
              <a:rPr lang="en-US"/>
              <a:t>)</a:t>
            </a: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where the activation is a step here it is smooth (ish)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It is useful to rescale and limit the size of the output for the next layer</a:t>
            </a:r>
            <a:endParaRPr/>
          </a:p>
          <a:p>
            <a:pPr indent="-411338" lvl="0" marL="411338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Different activations for different properties (trial and error)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1. Large number of parameters (perhaps 1000s, to millions)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1. Up to now we just have an empty brain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3004700" cy="9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4475" lIns="144475" spcFirstLastPara="1" rIns="144475" wrap="square" tIns="14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80961" y="2258935"/>
            <a:ext cx="1060632" cy="86900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37440" y="2507757"/>
            <a:ext cx="10934100" cy="31569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None/>
              <a:defRPr sz="6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None/>
              <a:defRPr sz="6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None/>
              <a:defRPr sz="6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None/>
              <a:defRPr sz="6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None/>
              <a:defRPr sz="6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None/>
              <a:defRPr sz="6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None/>
              <a:defRPr sz="6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None/>
              <a:defRPr sz="6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None/>
              <a:defRPr sz="6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37692" y="6016759"/>
            <a:ext cx="10934100" cy="10263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80961" y="7905868"/>
            <a:ext cx="1060632" cy="86900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1037440" y="1391787"/>
            <a:ext cx="10934700" cy="23604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1037440" y="4310069"/>
            <a:ext cx="10934700" cy="29970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2500"/>
              </a:spcBef>
              <a:spcAft>
                <a:spcPts val="250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 showMasterSp="0">
  <p:cSld name="TITLE_AND_BODY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3"/>
          <p:cNvCxnSpPr/>
          <p:nvPr/>
        </p:nvCxnSpPr>
        <p:spPr>
          <a:xfrm>
            <a:off x="571500" y="1968500"/>
            <a:ext cx="5073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4" name="Google Shape;84;p13"/>
          <p:cNvSpPr/>
          <p:nvPr>
            <p:ph idx="2" type="pic"/>
          </p:nvPr>
        </p:nvSpPr>
        <p:spPr>
          <a:xfrm>
            <a:off x="6502400" y="0"/>
            <a:ext cx="65025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571500" y="330200"/>
            <a:ext cx="50799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571500" y="2222500"/>
            <a:ext cx="507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352425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  <a:defRPr b="0" i="0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Helvetica Neue"/>
              <a:buChar char="-"/>
              <a:defRPr b="0" i="0" sz="24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52425" lvl="2" marL="1371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  <a:defRPr b="0" i="0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2425" lvl="3" marL="1828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  <a:defRPr b="0" i="0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2425" lvl="4" marL="22860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  <a:defRPr b="0" i="0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510743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 showMasterSp="0">
  <p:cSld name="Photo - Vertical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571500" y="4864100"/>
            <a:ext cx="5334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0" name="Google Shape;90;p14"/>
          <p:cNvSpPr/>
          <p:nvPr>
            <p:ph idx="2" type="pic"/>
          </p:nvPr>
        </p:nvSpPr>
        <p:spPr>
          <a:xfrm>
            <a:off x="6502400" y="0"/>
            <a:ext cx="65025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571500" y="1435100"/>
            <a:ext cx="53340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571500" y="5130800"/>
            <a:ext cx="53340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571500" y="2222500"/>
            <a:ext cx="118617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 showMasterSp="0">
  <p:cSld name="Title - Cent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571500" y="3289300"/>
            <a:ext cx="118617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80961" y="2258935"/>
            <a:ext cx="1060632" cy="86900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1037440" y="2507757"/>
            <a:ext cx="10934700" cy="28797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30047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475" lIns="144475" spcFirstLastPara="1" rIns="144475" wrap="square" tIns="14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80961" y="2258935"/>
            <a:ext cx="1060632" cy="86900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1037440" y="2500551"/>
            <a:ext cx="10935000" cy="10149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037440" y="3942163"/>
            <a:ext cx="10935000" cy="42876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2500"/>
              </a:spcBef>
              <a:spcAft>
                <a:spcPts val="25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30047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475" lIns="144475" spcFirstLastPara="1" rIns="144475" wrap="square" tIns="14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80961" y="2258935"/>
            <a:ext cx="1060632" cy="86900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1037440" y="2500551"/>
            <a:ext cx="10934700" cy="10149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037262" y="3942163"/>
            <a:ext cx="5367900" cy="42876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2500"/>
              </a:spcBef>
              <a:spcAft>
                <a:spcPts val="25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604236" y="3942163"/>
            <a:ext cx="5367900" cy="42876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2500"/>
              </a:spcBef>
              <a:spcAft>
                <a:spcPts val="25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30047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475" lIns="144475" spcFirstLastPara="1" rIns="144475" wrap="square" tIns="14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80961" y="2258935"/>
            <a:ext cx="1060632" cy="86900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1037440" y="2500551"/>
            <a:ext cx="10934700" cy="10149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3004700" cy="9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475" lIns="144475" spcFirstLastPara="1" rIns="144475" wrap="square" tIns="14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80961" y="2258935"/>
            <a:ext cx="1060632" cy="86900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1038222" y="2500551"/>
            <a:ext cx="4694700" cy="26196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1025742" y="5274975"/>
            <a:ext cx="4694700" cy="30294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2500"/>
              </a:spcBef>
              <a:spcAft>
                <a:spcPts val="25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80961" y="7905868"/>
            <a:ext cx="1060632" cy="86900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1037440" y="1638969"/>
            <a:ext cx="9985800" cy="5660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502500" cy="975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475" lIns="144475" spcFirstLastPara="1" rIns="144475" wrap="square" tIns="14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80961" y="2258935"/>
            <a:ext cx="1060632" cy="86900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475" lIns="144475" spcFirstLastPara="1" rIns="144475" wrap="square" tIns="14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1038222" y="2500551"/>
            <a:ext cx="4694700" cy="31995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1031040" y="5995188"/>
            <a:ext cx="4694700" cy="14394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7358898" y="2564978"/>
            <a:ext cx="4799100" cy="57372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/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25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25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25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2500"/>
              </a:spcBef>
              <a:spcAft>
                <a:spcPts val="25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1031040" y="8291653"/>
            <a:ext cx="10947300" cy="8733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75" lIns="144475" spcFirstLastPara="1" rIns="144475" wrap="square" tIns="144475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Font typeface="Raleway"/>
              <a:buNone/>
              <a:defRPr b="1" sz="44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Font typeface="Raleway"/>
              <a:buNone/>
              <a:defRPr b="1" sz="4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Font typeface="Raleway"/>
              <a:buNone/>
              <a:defRPr b="1" sz="4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Font typeface="Raleway"/>
              <a:buNone/>
              <a:defRPr b="1" sz="4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Font typeface="Raleway"/>
              <a:buNone/>
              <a:defRPr b="1" sz="4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Font typeface="Raleway"/>
              <a:buNone/>
              <a:defRPr b="1" sz="4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Font typeface="Raleway"/>
              <a:buNone/>
              <a:defRPr b="1" sz="4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Font typeface="Raleway"/>
              <a:buNone/>
              <a:defRPr b="1" sz="4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Font typeface="Raleway"/>
              <a:buNone/>
              <a:defRPr b="1" sz="4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75" lIns="144475" spcFirstLastPara="1" rIns="144475" wrap="square" tIns="144475"/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ato"/>
              <a:buChar char="●"/>
              <a:defRPr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6550" lvl="2" marL="13716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6550" lvl="3" marL="18288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140519" y="9007124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75" lIns="144475" spcFirstLastPara="1" rIns="144475" wrap="square" tIns="144475">
            <a:noAutofit/>
          </a:bodyPr>
          <a:lstStyle>
            <a:lvl1pPr lvl="0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6" Type="http://schemas.openxmlformats.org/officeDocument/2006/relationships/image" Target="../media/image4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ctrTitle"/>
          </p:nvPr>
        </p:nvSpPr>
        <p:spPr>
          <a:xfrm>
            <a:off x="1037440" y="2507757"/>
            <a:ext cx="109341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lang="en-US"/>
              <a:t>An Introduction to Deep Learning</a:t>
            </a:r>
            <a:endParaRPr/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1037692" y="6016759"/>
            <a:ext cx="109341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Hunter Gabbard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of Glasgow</a:t>
            </a:r>
            <a:endParaRPr/>
          </a:p>
        </p:txBody>
      </p:sp>
      <p:pic>
        <p:nvPicPr>
          <p:cNvPr descr="Image"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1950" y="0"/>
            <a:ext cx="3012850" cy="93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16041" cy="9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Loss functions</a:t>
            </a:r>
            <a:endParaRPr/>
          </a:p>
        </p:txBody>
      </p:sp>
      <p:cxnSp>
        <p:nvCxnSpPr>
          <p:cNvPr id="385" name="Google Shape;385;p27"/>
          <p:cNvCxnSpPr/>
          <p:nvPr/>
        </p:nvCxnSpPr>
        <p:spPr>
          <a:xfrm>
            <a:off x="1419767" y="30099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86" name="Google Shape;386;p27"/>
          <p:cNvCxnSpPr/>
          <p:nvPr/>
        </p:nvCxnSpPr>
        <p:spPr>
          <a:xfrm>
            <a:off x="2816767" y="55626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87" name="Google Shape;387;p27"/>
          <p:cNvCxnSpPr/>
          <p:nvPr/>
        </p:nvCxnSpPr>
        <p:spPr>
          <a:xfrm>
            <a:off x="2816767" y="64135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88" name="Google Shape;388;p27"/>
          <p:cNvCxnSpPr/>
          <p:nvPr/>
        </p:nvCxnSpPr>
        <p:spPr>
          <a:xfrm>
            <a:off x="2816767" y="72644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89" name="Google Shape;389;p27"/>
          <p:cNvCxnSpPr/>
          <p:nvPr/>
        </p:nvCxnSpPr>
        <p:spPr>
          <a:xfrm>
            <a:off x="2816767" y="47117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0" name="Google Shape;390;p27"/>
          <p:cNvCxnSpPr/>
          <p:nvPr/>
        </p:nvCxnSpPr>
        <p:spPr>
          <a:xfrm>
            <a:off x="2816767" y="38608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1" name="Google Shape;391;p27"/>
          <p:cNvCxnSpPr/>
          <p:nvPr/>
        </p:nvCxnSpPr>
        <p:spPr>
          <a:xfrm>
            <a:off x="4213766" y="47117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2" name="Google Shape;392;p27"/>
          <p:cNvCxnSpPr/>
          <p:nvPr/>
        </p:nvCxnSpPr>
        <p:spPr>
          <a:xfrm>
            <a:off x="4213766" y="55626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3" name="Google Shape;393;p27"/>
          <p:cNvCxnSpPr/>
          <p:nvPr/>
        </p:nvCxnSpPr>
        <p:spPr>
          <a:xfrm>
            <a:off x="5636167" y="47117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4" name="Google Shape;394;p27"/>
          <p:cNvCxnSpPr/>
          <p:nvPr/>
        </p:nvCxnSpPr>
        <p:spPr>
          <a:xfrm>
            <a:off x="5636167" y="55626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5" name="Google Shape;395;p27"/>
          <p:cNvCxnSpPr/>
          <p:nvPr/>
        </p:nvCxnSpPr>
        <p:spPr>
          <a:xfrm>
            <a:off x="4213766" y="64135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6" name="Google Shape;396;p27"/>
          <p:cNvCxnSpPr/>
          <p:nvPr/>
        </p:nvCxnSpPr>
        <p:spPr>
          <a:xfrm>
            <a:off x="5636167" y="64135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7" name="Google Shape;397;p27"/>
          <p:cNvCxnSpPr/>
          <p:nvPr/>
        </p:nvCxnSpPr>
        <p:spPr>
          <a:xfrm>
            <a:off x="1419767" y="55626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8" name="Google Shape;398;p27"/>
          <p:cNvCxnSpPr/>
          <p:nvPr/>
        </p:nvCxnSpPr>
        <p:spPr>
          <a:xfrm>
            <a:off x="1394367" y="47117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99" name="Google Shape;399;p27"/>
          <p:cNvCxnSpPr/>
          <p:nvPr/>
        </p:nvCxnSpPr>
        <p:spPr>
          <a:xfrm>
            <a:off x="1394367" y="38608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0" name="Google Shape;400;p27"/>
          <p:cNvCxnSpPr/>
          <p:nvPr/>
        </p:nvCxnSpPr>
        <p:spPr>
          <a:xfrm>
            <a:off x="1394367" y="64135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1" name="Google Shape;401;p27"/>
          <p:cNvCxnSpPr/>
          <p:nvPr/>
        </p:nvCxnSpPr>
        <p:spPr>
          <a:xfrm>
            <a:off x="1419767" y="72644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2" name="Google Shape;402;p27"/>
          <p:cNvCxnSpPr/>
          <p:nvPr/>
        </p:nvCxnSpPr>
        <p:spPr>
          <a:xfrm>
            <a:off x="1419767" y="38533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3" name="Google Shape;403;p27"/>
          <p:cNvCxnSpPr/>
          <p:nvPr/>
        </p:nvCxnSpPr>
        <p:spPr>
          <a:xfrm>
            <a:off x="1419767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4" name="Google Shape;404;p27"/>
          <p:cNvCxnSpPr/>
          <p:nvPr/>
        </p:nvCxnSpPr>
        <p:spPr>
          <a:xfrm>
            <a:off x="1419767" y="55626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5" name="Google Shape;405;p27"/>
          <p:cNvCxnSpPr/>
          <p:nvPr/>
        </p:nvCxnSpPr>
        <p:spPr>
          <a:xfrm>
            <a:off x="1419767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6" name="Google Shape;406;p27"/>
          <p:cNvCxnSpPr/>
          <p:nvPr/>
        </p:nvCxnSpPr>
        <p:spPr>
          <a:xfrm>
            <a:off x="2834727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7" name="Google Shape;407;p27"/>
          <p:cNvCxnSpPr/>
          <p:nvPr/>
        </p:nvCxnSpPr>
        <p:spPr>
          <a:xfrm>
            <a:off x="4198893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8" name="Google Shape;408;p27"/>
          <p:cNvCxnSpPr/>
          <p:nvPr/>
        </p:nvCxnSpPr>
        <p:spPr>
          <a:xfrm>
            <a:off x="2834727" y="47117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09" name="Google Shape;409;p27"/>
          <p:cNvCxnSpPr/>
          <p:nvPr/>
        </p:nvCxnSpPr>
        <p:spPr>
          <a:xfrm>
            <a:off x="2834727" y="55626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0" name="Google Shape;410;p27"/>
          <p:cNvCxnSpPr/>
          <p:nvPr/>
        </p:nvCxnSpPr>
        <p:spPr>
          <a:xfrm>
            <a:off x="2834727" y="64135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1" name="Google Shape;411;p27"/>
          <p:cNvCxnSpPr/>
          <p:nvPr/>
        </p:nvCxnSpPr>
        <p:spPr>
          <a:xfrm>
            <a:off x="4219030" y="47117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2" name="Google Shape;412;p27"/>
          <p:cNvCxnSpPr/>
          <p:nvPr/>
        </p:nvCxnSpPr>
        <p:spPr>
          <a:xfrm>
            <a:off x="4244427" y="55626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3" name="Google Shape;413;p27"/>
          <p:cNvCxnSpPr/>
          <p:nvPr/>
        </p:nvCxnSpPr>
        <p:spPr>
          <a:xfrm>
            <a:off x="5628730" y="55551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4" name="Google Shape;414;p27"/>
          <p:cNvCxnSpPr/>
          <p:nvPr/>
        </p:nvCxnSpPr>
        <p:spPr>
          <a:xfrm>
            <a:off x="5654127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5" name="Google Shape;415;p27"/>
          <p:cNvCxnSpPr/>
          <p:nvPr/>
        </p:nvCxnSpPr>
        <p:spPr>
          <a:xfrm flipH="1" rot="10800000">
            <a:off x="1419767" y="72569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6" name="Google Shape;416;p27"/>
          <p:cNvCxnSpPr/>
          <p:nvPr/>
        </p:nvCxnSpPr>
        <p:spPr>
          <a:xfrm flipH="1" rot="10800000">
            <a:off x="1450425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7" name="Google Shape;417;p27"/>
          <p:cNvCxnSpPr/>
          <p:nvPr/>
        </p:nvCxnSpPr>
        <p:spPr>
          <a:xfrm flipH="1" rot="10800000">
            <a:off x="1450425" y="55551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8" name="Google Shape;418;p27"/>
          <p:cNvCxnSpPr/>
          <p:nvPr/>
        </p:nvCxnSpPr>
        <p:spPr>
          <a:xfrm flipH="1" rot="10800000">
            <a:off x="1399630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9" name="Google Shape;419;p27"/>
          <p:cNvCxnSpPr/>
          <p:nvPr/>
        </p:nvCxnSpPr>
        <p:spPr>
          <a:xfrm flipH="1" rot="10800000">
            <a:off x="1470561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0" name="Google Shape;420;p27"/>
          <p:cNvCxnSpPr/>
          <p:nvPr/>
        </p:nvCxnSpPr>
        <p:spPr>
          <a:xfrm flipH="1" rot="10800000">
            <a:off x="2829467" y="38533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1" name="Google Shape;421;p27"/>
          <p:cNvCxnSpPr/>
          <p:nvPr/>
        </p:nvCxnSpPr>
        <p:spPr>
          <a:xfrm flipH="1" rot="10800000">
            <a:off x="2851144" y="47042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2" name="Google Shape;422;p27"/>
          <p:cNvCxnSpPr/>
          <p:nvPr/>
        </p:nvCxnSpPr>
        <p:spPr>
          <a:xfrm flipH="1" rot="10800000">
            <a:off x="2854864" y="55551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3" name="Google Shape;423;p27"/>
          <p:cNvCxnSpPr/>
          <p:nvPr/>
        </p:nvCxnSpPr>
        <p:spPr>
          <a:xfrm flipH="1" rot="10800000">
            <a:off x="2825747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4" name="Google Shape;424;p27"/>
          <p:cNvCxnSpPr/>
          <p:nvPr/>
        </p:nvCxnSpPr>
        <p:spPr>
          <a:xfrm flipH="1" rot="10800000">
            <a:off x="4202610" y="55626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5" name="Google Shape;425;p27"/>
          <p:cNvCxnSpPr/>
          <p:nvPr/>
        </p:nvCxnSpPr>
        <p:spPr>
          <a:xfrm flipH="1" rot="10800000">
            <a:off x="4213054" y="64060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6" name="Google Shape;426;p27"/>
          <p:cNvCxnSpPr/>
          <p:nvPr/>
        </p:nvCxnSpPr>
        <p:spPr>
          <a:xfrm flipH="1" rot="10800000">
            <a:off x="4274672" y="47042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7" name="Google Shape;427;p27"/>
          <p:cNvCxnSpPr/>
          <p:nvPr/>
        </p:nvCxnSpPr>
        <p:spPr>
          <a:xfrm flipH="1" rot="10800000">
            <a:off x="5628730" y="47042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8" name="Google Shape;428;p27"/>
          <p:cNvCxnSpPr/>
          <p:nvPr/>
        </p:nvCxnSpPr>
        <p:spPr>
          <a:xfrm flipH="1" rot="10800000">
            <a:off x="5612310" y="55626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29" name="Google Shape;429;p27"/>
          <p:cNvCxnSpPr/>
          <p:nvPr/>
        </p:nvCxnSpPr>
        <p:spPr>
          <a:xfrm flipH="1" rot="10800000">
            <a:off x="1419767" y="640606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0" name="Google Shape;430;p27"/>
          <p:cNvCxnSpPr/>
          <p:nvPr/>
        </p:nvCxnSpPr>
        <p:spPr>
          <a:xfrm flipH="1" rot="10800000">
            <a:off x="1446221" y="555584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1" name="Google Shape;431;p27"/>
          <p:cNvCxnSpPr/>
          <p:nvPr/>
        </p:nvCxnSpPr>
        <p:spPr>
          <a:xfrm flipH="1" rot="10800000">
            <a:off x="1457861" y="46975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2" name="Google Shape;432;p27"/>
          <p:cNvCxnSpPr/>
          <p:nvPr/>
        </p:nvCxnSpPr>
        <p:spPr>
          <a:xfrm flipH="1" rot="10800000">
            <a:off x="1417107" y="3860119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3" name="Google Shape;433;p27"/>
          <p:cNvCxnSpPr/>
          <p:nvPr/>
        </p:nvCxnSpPr>
        <p:spPr>
          <a:xfrm flipH="1" rot="10800000">
            <a:off x="2826864" y="5567041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4" name="Google Shape;434;p27"/>
          <p:cNvCxnSpPr/>
          <p:nvPr/>
        </p:nvCxnSpPr>
        <p:spPr>
          <a:xfrm flipH="1" rot="10800000">
            <a:off x="2855250" y="470426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5" name="Google Shape;435;p27"/>
          <p:cNvCxnSpPr/>
          <p:nvPr/>
        </p:nvCxnSpPr>
        <p:spPr>
          <a:xfrm flipH="1" rot="10800000">
            <a:off x="2855250" y="385268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6" name="Google Shape;436;p27"/>
          <p:cNvCxnSpPr/>
          <p:nvPr/>
        </p:nvCxnSpPr>
        <p:spPr>
          <a:xfrm flipH="1" rot="10800000">
            <a:off x="4226467" y="554840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7" name="Google Shape;437;p27"/>
          <p:cNvCxnSpPr/>
          <p:nvPr/>
        </p:nvCxnSpPr>
        <p:spPr>
          <a:xfrm flipH="1" rot="10800000">
            <a:off x="4223092" y="4711019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8" name="Google Shape;438;p27"/>
          <p:cNvCxnSpPr/>
          <p:nvPr/>
        </p:nvCxnSpPr>
        <p:spPr>
          <a:xfrm flipH="1" rot="10800000">
            <a:off x="5619747" y="469750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9" name="Google Shape;439;p27"/>
          <p:cNvCxnSpPr/>
          <p:nvPr/>
        </p:nvCxnSpPr>
        <p:spPr>
          <a:xfrm>
            <a:off x="5661564" y="471102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0" name="Google Shape;440;p27"/>
          <p:cNvCxnSpPr/>
          <p:nvPr/>
        </p:nvCxnSpPr>
        <p:spPr>
          <a:xfrm>
            <a:off x="4249264" y="469750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1" name="Google Shape;441;p27"/>
          <p:cNvCxnSpPr/>
          <p:nvPr/>
        </p:nvCxnSpPr>
        <p:spPr>
          <a:xfrm>
            <a:off x="4198469" y="3841479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2" name="Google Shape;442;p27"/>
          <p:cNvCxnSpPr/>
          <p:nvPr/>
        </p:nvCxnSpPr>
        <p:spPr>
          <a:xfrm>
            <a:off x="2849612" y="386012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3" name="Google Shape;443;p27"/>
          <p:cNvCxnSpPr/>
          <p:nvPr/>
        </p:nvCxnSpPr>
        <p:spPr>
          <a:xfrm>
            <a:off x="2833184" y="471102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4" name="Google Shape;444;p27"/>
          <p:cNvCxnSpPr/>
          <p:nvPr/>
        </p:nvCxnSpPr>
        <p:spPr>
          <a:xfrm>
            <a:off x="2875009" y="5567041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5" name="Google Shape;445;p27"/>
          <p:cNvCxnSpPr/>
          <p:nvPr/>
        </p:nvCxnSpPr>
        <p:spPr>
          <a:xfrm>
            <a:off x="1429427" y="5567041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1452609" y="46975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7" name="Google Shape;447;p27"/>
          <p:cNvCxnSpPr/>
          <p:nvPr/>
        </p:nvCxnSpPr>
        <p:spPr>
          <a:xfrm>
            <a:off x="1446221" y="38466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8" name="Google Shape;448;p27"/>
          <p:cNvCxnSpPr/>
          <p:nvPr/>
        </p:nvCxnSpPr>
        <p:spPr>
          <a:xfrm>
            <a:off x="1457861" y="3043381"/>
            <a:ext cx="843467" cy="1716681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49" name="Google Shape;449;p27"/>
          <p:cNvCxnSpPr/>
          <p:nvPr/>
        </p:nvCxnSpPr>
        <p:spPr>
          <a:xfrm>
            <a:off x="1452612" y="3046500"/>
            <a:ext cx="792650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0" name="Google Shape;450;p27"/>
          <p:cNvCxnSpPr/>
          <p:nvPr/>
        </p:nvCxnSpPr>
        <p:spPr>
          <a:xfrm>
            <a:off x="1469065" y="3842909"/>
            <a:ext cx="792649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1" name="Google Shape;451;p27"/>
          <p:cNvCxnSpPr/>
          <p:nvPr/>
        </p:nvCxnSpPr>
        <p:spPr>
          <a:xfrm>
            <a:off x="1445175" y="47209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2" name="Google Shape;452;p27"/>
          <p:cNvCxnSpPr/>
          <p:nvPr/>
        </p:nvCxnSpPr>
        <p:spPr>
          <a:xfrm>
            <a:off x="2854889" y="3842909"/>
            <a:ext cx="792649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3" name="Google Shape;453;p27"/>
          <p:cNvCxnSpPr/>
          <p:nvPr/>
        </p:nvCxnSpPr>
        <p:spPr>
          <a:xfrm>
            <a:off x="2878824" y="47209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4" name="Google Shape;454;p27"/>
          <p:cNvCxnSpPr/>
          <p:nvPr/>
        </p:nvCxnSpPr>
        <p:spPr>
          <a:xfrm>
            <a:off x="4239175" y="38700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5" name="Google Shape;455;p27"/>
          <p:cNvCxnSpPr/>
          <p:nvPr/>
        </p:nvCxnSpPr>
        <p:spPr>
          <a:xfrm flipH="1" rot="10800000">
            <a:off x="1419775" y="55633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6" name="Google Shape;456;p27"/>
          <p:cNvCxnSpPr/>
          <p:nvPr/>
        </p:nvCxnSpPr>
        <p:spPr>
          <a:xfrm flipH="1" rot="10800000">
            <a:off x="1471630" y="4703659"/>
            <a:ext cx="792649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7" name="Google Shape;457;p27"/>
          <p:cNvCxnSpPr/>
          <p:nvPr/>
        </p:nvCxnSpPr>
        <p:spPr>
          <a:xfrm flipH="1" rot="10800000">
            <a:off x="1432475" y="38700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8" name="Google Shape;458;p27"/>
          <p:cNvCxnSpPr/>
          <p:nvPr/>
        </p:nvCxnSpPr>
        <p:spPr>
          <a:xfrm flipH="1" rot="10800000">
            <a:off x="2813074" y="469380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59" name="Google Shape;459;p27"/>
          <p:cNvCxnSpPr/>
          <p:nvPr/>
        </p:nvCxnSpPr>
        <p:spPr>
          <a:xfrm flipH="1" rot="10800000">
            <a:off x="2829475" y="3856428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60" name="Google Shape;460;p27"/>
          <p:cNvCxnSpPr/>
          <p:nvPr/>
        </p:nvCxnSpPr>
        <p:spPr>
          <a:xfrm flipH="1" rot="10800000">
            <a:off x="4226521" y="4707328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61" name="Google Shape;461;p27"/>
          <p:cNvCxnSpPr/>
          <p:nvPr/>
        </p:nvCxnSpPr>
        <p:spPr>
          <a:xfrm flipH="1" rot="10800000">
            <a:off x="1419775" y="4717656"/>
            <a:ext cx="818050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62" name="Google Shape;462;p27"/>
          <p:cNvCxnSpPr/>
          <p:nvPr/>
        </p:nvCxnSpPr>
        <p:spPr>
          <a:xfrm flipH="1" rot="10800000">
            <a:off x="1458930" y="3878171"/>
            <a:ext cx="818049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63" name="Google Shape;463;p27"/>
          <p:cNvCxnSpPr/>
          <p:nvPr/>
        </p:nvCxnSpPr>
        <p:spPr>
          <a:xfrm flipH="1" rot="10800000">
            <a:off x="2829475" y="3870237"/>
            <a:ext cx="818050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64" name="Google Shape;464;p27"/>
          <p:cNvCxnSpPr/>
          <p:nvPr/>
        </p:nvCxnSpPr>
        <p:spPr>
          <a:xfrm>
            <a:off x="2864154" y="3854863"/>
            <a:ext cx="818049" cy="3398246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65" name="Google Shape;465;p27"/>
          <p:cNvCxnSpPr/>
          <p:nvPr/>
        </p:nvCxnSpPr>
        <p:spPr>
          <a:xfrm>
            <a:off x="1458930" y="3053499"/>
            <a:ext cx="818049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66" name="Google Shape;466;p27"/>
          <p:cNvCxnSpPr/>
          <p:nvPr/>
        </p:nvCxnSpPr>
        <p:spPr>
          <a:xfrm>
            <a:off x="1470570" y="3885610"/>
            <a:ext cx="818049" cy="3398246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67" name="Google Shape;467;p27"/>
          <p:cNvSpPr/>
          <p:nvPr/>
        </p:nvSpPr>
        <p:spPr>
          <a:xfrm>
            <a:off x="22217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8" name="Google Shape;468;p27"/>
          <p:cNvSpPr/>
          <p:nvPr/>
        </p:nvSpPr>
        <p:spPr>
          <a:xfrm>
            <a:off x="22217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9" name="Google Shape;469;p27"/>
          <p:cNvSpPr/>
          <p:nvPr/>
        </p:nvSpPr>
        <p:spPr>
          <a:xfrm>
            <a:off x="2221793" y="35425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22217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2221793" y="69461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824793" y="52443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824793" y="43934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4" name="Google Shape;474;p27"/>
          <p:cNvSpPr/>
          <p:nvPr/>
        </p:nvSpPr>
        <p:spPr>
          <a:xfrm>
            <a:off x="824793" y="35425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5" name="Google Shape;475;p27"/>
          <p:cNvSpPr/>
          <p:nvPr/>
        </p:nvSpPr>
        <p:spPr>
          <a:xfrm>
            <a:off x="824793" y="60952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824793" y="69461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36187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36187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3618793" y="35425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36187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3618793" y="69461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2" name="Google Shape;482;p27"/>
          <p:cNvSpPr/>
          <p:nvPr/>
        </p:nvSpPr>
        <p:spPr>
          <a:xfrm>
            <a:off x="50157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50157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50157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5" name="Google Shape;485;p27"/>
          <p:cNvSpPr/>
          <p:nvPr/>
        </p:nvSpPr>
        <p:spPr>
          <a:xfrm>
            <a:off x="6412793" y="5244393"/>
            <a:ext cx="636414" cy="636414"/>
          </a:xfrm>
          <a:prstGeom prst="ellipse">
            <a:avLst/>
          </a:prstGeom>
          <a:solidFill>
            <a:srgbClr val="FF26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6412793" y="4393493"/>
            <a:ext cx="636414" cy="636414"/>
          </a:xfrm>
          <a:prstGeom prst="ellipse">
            <a:avLst/>
          </a:prstGeom>
          <a:solidFill>
            <a:srgbClr val="FF26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7" name="Google Shape;487;p27"/>
          <p:cNvSpPr/>
          <p:nvPr/>
        </p:nvSpPr>
        <p:spPr>
          <a:xfrm>
            <a:off x="6412793" y="6095293"/>
            <a:ext cx="636414" cy="636414"/>
          </a:xfrm>
          <a:prstGeom prst="ellipse">
            <a:avLst/>
          </a:prstGeom>
          <a:solidFill>
            <a:srgbClr val="FF26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27"/>
          <p:cNvSpPr/>
          <p:nvPr/>
        </p:nvSpPr>
        <p:spPr>
          <a:xfrm>
            <a:off x="824793" y="77970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824793" y="26916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8752109" y="2209928"/>
            <a:ext cx="2713940" cy="6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least squares</a:t>
            </a:r>
            <a:endParaRPr/>
          </a:p>
        </p:txBody>
      </p:sp>
      <p:sp>
        <p:nvSpPr>
          <p:cNvPr id="491" name="Google Shape;491;p27"/>
          <p:cNvSpPr txBox="1"/>
          <p:nvPr/>
        </p:nvSpPr>
        <p:spPr>
          <a:xfrm>
            <a:off x="8036362" y="7034204"/>
            <a:ext cx="4145434" cy="6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binary cross-entropy</a:t>
            </a:r>
            <a:endParaRPr/>
          </a:p>
        </p:txBody>
      </p:sp>
      <p:pic>
        <p:nvPicPr>
          <p:cNvPr descr="Image" id="492" name="Google Shape;4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489" y="7892519"/>
            <a:ext cx="3581401" cy="140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3" name="Google Shape;4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8679" y="3035300"/>
            <a:ext cx="3860801" cy="1168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7639997" y="5237633"/>
            <a:ext cx="636415" cy="636415"/>
          </a:xfrm>
          <a:prstGeom prst="ellipse">
            <a:avLst/>
          </a:prstGeom>
          <a:solidFill>
            <a:srgbClr val="00F9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7639997" y="4386733"/>
            <a:ext cx="636415" cy="636415"/>
          </a:xfrm>
          <a:prstGeom prst="ellipse">
            <a:avLst/>
          </a:prstGeom>
          <a:solidFill>
            <a:srgbClr val="00F9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7639997" y="6088533"/>
            <a:ext cx="636415" cy="636415"/>
          </a:xfrm>
          <a:prstGeom prst="ellipse">
            <a:avLst/>
          </a:prstGeom>
          <a:solidFill>
            <a:srgbClr val="00F9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8" name="Google Shape;498;p27"/>
          <p:cNvSpPr txBox="1"/>
          <p:nvPr/>
        </p:nvSpPr>
        <p:spPr>
          <a:xfrm>
            <a:off x="7816319" y="4445738"/>
            <a:ext cx="283770" cy="461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499" name="Google Shape;499;p27"/>
          <p:cNvSpPr txBox="1"/>
          <p:nvPr/>
        </p:nvSpPr>
        <p:spPr>
          <a:xfrm>
            <a:off x="7816319" y="6169129"/>
            <a:ext cx="283770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500" name="Google Shape;500;p27"/>
          <p:cNvSpPr txBox="1"/>
          <p:nvPr/>
        </p:nvSpPr>
        <p:spPr>
          <a:xfrm>
            <a:off x="7816319" y="5304054"/>
            <a:ext cx="283770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501" name="Google Shape;501;p27"/>
          <p:cNvSpPr txBox="1"/>
          <p:nvPr/>
        </p:nvSpPr>
        <p:spPr>
          <a:xfrm>
            <a:off x="6453769" y="4491552"/>
            <a:ext cx="537973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0.3</a:t>
            </a:r>
            <a:endParaRPr/>
          </a:p>
        </p:txBody>
      </p:sp>
      <p:sp>
        <p:nvSpPr>
          <p:cNvPr id="502" name="Google Shape;502;p27"/>
          <p:cNvSpPr txBox="1"/>
          <p:nvPr/>
        </p:nvSpPr>
        <p:spPr>
          <a:xfrm>
            <a:off x="6453769" y="5342890"/>
            <a:ext cx="537973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0.2</a:t>
            </a:r>
            <a:endParaRPr/>
          </a:p>
        </p:txBody>
      </p:sp>
      <p:sp>
        <p:nvSpPr>
          <p:cNvPr id="503" name="Google Shape;503;p27"/>
          <p:cNvSpPr txBox="1"/>
          <p:nvPr/>
        </p:nvSpPr>
        <p:spPr>
          <a:xfrm>
            <a:off x="6470258" y="6216548"/>
            <a:ext cx="537973" cy="461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Gradient descent</a:t>
            </a:r>
            <a:endParaRPr/>
          </a:p>
        </p:txBody>
      </p:sp>
      <p:sp>
        <p:nvSpPr>
          <p:cNvPr id="509" name="Google Shape;509;p28"/>
          <p:cNvSpPr txBox="1"/>
          <p:nvPr>
            <p:ph idx="1" type="body"/>
          </p:nvPr>
        </p:nvSpPr>
        <p:spPr>
          <a:xfrm>
            <a:off x="568196" y="2209932"/>
            <a:ext cx="5080001" cy="6667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26897" lvl="0" marL="32689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931"/>
              <a:buFont typeface="Helvetica Neue"/>
              <a:buChar char="•"/>
            </a:pPr>
            <a:r>
              <a:rPr b="0" i="0" lang="en-US" sz="2574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large number of parameters</a:t>
            </a:r>
            <a:endParaRPr/>
          </a:p>
          <a:p>
            <a:pPr indent="-326897" lvl="0" marL="326897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747474"/>
              </a:buClr>
              <a:buSzPts val="1931"/>
              <a:buFont typeface="Helvetica Neue"/>
              <a:buChar char="•"/>
            </a:pPr>
            <a:r>
              <a:rPr b="0" i="0" lang="en-US" sz="2574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 local gradient and move “downhill” in proportion</a:t>
            </a:r>
            <a:endParaRPr/>
          </a:p>
          <a:p>
            <a:pPr indent="-326897" lvl="0" marL="326897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747474"/>
              </a:buClr>
              <a:buSzPts val="1931"/>
              <a:buFont typeface="Helvetica Neue"/>
              <a:buChar char="•"/>
            </a:pPr>
            <a:r>
              <a:rPr b="0" i="0" lang="en-US" sz="2574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Tricks to avoid local minima</a:t>
            </a:r>
            <a:endParaRPr/>
          </a:p>
          <a:p>
            <a:pPr indent="-326896" lvl="1" marL="653795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747474"/>
              </a:buClr>
              <a:buSzPts val="1782"/>
              <a:buFont typeface="Helvetica Neue"/>
              <a:buChar char="-"/>
            </a:pPr>
            <a:r>
              <a:rPr b="0" i="0" lang="en-US" sz="2376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 in “batches” - stochastic gradient descent</a:t>
            </a:r>
            <a:endParaRPr/>
          </a:p>
          <a:p>
            <a:pPr indent="-326896" lvl="1" marL="653795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747474"/>
              </a:buClr>
              <a:buSzPts val="1782"/>
              <a:buFont typeface="Helvetica Neue"/>
              <a:buChar char="-"/>
            </a:pPr>
            <a:r>
              <a:rPr b="0" i="0" lang="en-US" sz="2376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rate</a:t>
            </a:r>
            <a:endParaRPr/>
          </a:p>
          <a:p>
            <a:pPr indent="-326896" lvl="1" marL="653795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747474"/>
              </a:buClr>
              <a:buSzPts val="1782"/>
              <a:buFont typeface="Helvetica Neue"/>
              <a:buChar char="-"/>
            </a:pPr>
            <a:r>
              <a:rPr b="0" i="0" lang="en-US" sz="2376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momentum</a:t>
            </a:r>
            <a:endParaRPr/>
          </a:p>
          <a:p>
            <a:pPr indent="-326897" lvl="0" marL="326897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747474"/>
              </a:buClr>
              <a:buSzPts val="1931"/>
              <a:buFont typeface="Helvetica Neue"/>
              <a:buChar char="•"/>
            </a:pPr>
            <a:r>
              <a:rPr b="0" i="0" lang="en-US" sz="2574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reality you can have millions of weights and biases</a:t>
            </a:r>
            <a:endParaRPr/>
          </a:p>
        </p:txBody>
      </p:sp>
      <p:sp>
        <p:nvSpPr>
          <p:cNvPr id="510" name="Google Shape;510;p28"/>
          <p:cNvSpPr txBox="1"/>
          <p:nvPr>
            <p:ph idx="4294967295" type="sldNum"/>
          </p:nvPr>
        </p:nvSpPr>
        <p:spPr>
          <a:xfrm>
            <a:off x="510743" y="9199778"/>
            <a:ext cx="312014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511" name="Google Shape;511;p28"/>
          <p:cNvSpPr txBox="1"/>
          <p:nvPr/>
        </p:nvSpPr>
        <p:spPr>
          <a:xfrm>
            <a:off x="6897599" y="7451033"/>
            <a:ext cx="4983301" cy="1764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Machine “learning” here is simply minimising a loss function</a:t>
            </a:r>
            <a:endParaRPr/>
          </a:p>
        </p:txBody>
      </p:sp>
      <p:pic>
        <p:nvPicPr>
          <p:cNvPr descr="Image" id="512" name="Google Shape;5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254" y="2395128"/>
            <a:ext cx="7594601" cy="4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29"/>
          <p:cNvCxnSpPr/>
          <p:nvPr/>
        </p:nvCxnSpPr>
        <p:spPr>
          <a:xfrm>
            <a:off x="3985167" y="30099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18" name="Google Shape;518;p29"/>
          <p:cNvCxnSpPr/>
          <p:nvPr/>
        </p:nvCxnSpPr>
        <p:spPr>
          <a:xfrm>
            <a:off x="5382167" y="55626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19" name="Google Shape;519;p29"/>
          <p:cNvCxnSpPr/>
          <p:nvPr/>
        </p:nvCxnSpPr>
        <p:spPr>
          <a:xfrm>
            <a:off x="5382167" y="64135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0" name="Google Shape;520;p29"/>
          <p:cNvCxnSpPr/>
          <p:nvPr/>
        </p:nvCxnSpPr>
        <p:spPr>
          <a:xfrm>
            <a:off x="5382167" y="72644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1" name="Google Shape;521;p29"/>
          <p:cNvCxnSpPr/>
          <p:nvPr/>
        </p:nvCxnSpPr>
        <p:spPr>
          <a:xfrm>
            <a:off x="5382167" y="47117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2" name="Google Shape;522;p29"/>
          <p:cNvCxnSpPr/>
          <p:nvPr/>
        </p:nvCxnSpPr>
        <p:spPr>
          <a:xfrm>
            <a:off x="5382167" y="38608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3" name="Google Shape;523;p29"/>
          <p:cNvCxnSpPr/>
          <p:nvPr/>
        </p:nvCxnSpPr>
        <p:spPr>
          <a:xfrm>
            <a:off x="6779166" y="47117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4" name="Google Shape;524;p29"/>
          <p:cNvCxnSpPr/>
          <p:nvPr/>
        </p:nvCxnSpPr>
        <p:spPr>
          <a:xfrm>
            <a:off x="6779166" y="55626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5" name="Google Shape;525;p29"/>
          <p:cNvCxnSpPr/>
          <p:nvPr/>
        </p:nvCxnSpPr>
        <p:spPr>
          <a:xfrm>
            <a:off x="8201567" y="47117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6" name="Google Shape;526;p29"/>
          <p:cNvCxnSpPr/>
          <p:nvPr/>
        </p:nvCxnSpPr>
        <p:spPr>
          <a:xfrm>
            <a:off x="8201567" y="55626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7" name="Google Shape;527;p29"/>
          <p:cNvCxnSpPr/>
          <p:nvPr/>
        </p:nvCxnSpPr>
        <p:spPr>
          <a:xfrm>
            <a:off x="6779166" y="64135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8" name="Google Shape;528;p29"/>
          <p:cNvCxnSpPr/>
          <p:nvPr/>
        </p:nvCxnSpPr>
        <p:spPr>
          <a:xfrm>
            <a:off x="8201567" y="64135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9" name="Google Shape;529;p29"/>
          <p:cNvCxnSpPr/>
          <p:nvPr/>
        </p:nvCxnSpPr>
        <p:spPr>
          <a:xfrm>
            <a:off x="3985167" y="55626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0" name="Google Shape;530;p29"/>
          <p:cNvCxnSpPr/>
          <p:nvPr/>
        </p:nvCxnSpPr>
        <p:spPr>
          <a:xfrm>
            <a:off x="3959767" y="47117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1" name="Google Shape;531;p29"/>
          <p:cNvCxnSpPr/>
          <p:nvPr/>
        </p:nvCxnSpPr>
        <p:spPr>
          <a:xfrm>
            <a:off x="3959767" y="38608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2" name="Google Shape;532;p29"/>
          <p:cNvCxnSpPr/>
          <p:nvPr/>
        </p:nvCxnSpPr>
        <p:spPr>
          <a:xfrm>
            <a:off x="3959767" y="64135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3" name="Google Shape;533;p29"/>
          <p:cNvCxnSpPr/>
          <p:nvPr/>
        </p:nvCxnSpPr>
        <p:spPr>
          <a:xfrm>
            <a:off x="3985167" y="72644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34" name="Google Shape;534;p29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 propagation</a:t>
            </a:r>
            <a:endParaRPr/>
          </a:p>
        </p:txBody>
      </p:sp>
      <p:cxnSp>
        <p:nvCxnSpPr>
          <p:cNvPr id="535" name="Google Shape;535;p29"/>
          <p:cNvCxnSpPr/>
          <p:nvPr/>
        </p:nvCxnSpPr>
        <p:spPr>
          <a:xfrm>
            <a:off x="3985167" y="38533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6" name="Google Shape;536;p29"/>
          <p:cNvCxnSpPr/>
          <p:nvPr/>
        </p:nvCxnSpPr>
        <p:spPr>
          <a:xfrm>
            <a:off x="3985167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7" name="Google Shape;537;p29"/>
          <p:cNvCxnSpPr/>
          <p:nvPr/>
        </p:nvCxnSpPr>
        <p:spPr>
          <a:xfrm>
            <a:off x="3985167" y="55626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8" name="Google Shape;538;p29"/>
          <p:cNvCxnSpPr/>
          <p:nvPr/>
        </p:nvCxnSpPr>
        <p:spPr>
          <a:xfrm>
            <a:off x="3985167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9" name="Google Shape;539;p29"/>
          <p:cNvCxnSpPr/>
          <p:nvPr/>
        </p:nvCxnSpPr>
        <p:spPr>
          <a:xfrm>
            <a:off x="5400127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0" name="Google Shape;540;p29"/>
          <p:cNvCxnSpPr/>
          <p:nvPr/>
        </p:nvCxnSpPr>
        <p:spPr>
          <a:xfrm>
            <a:off x="6764293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1" name="Google Shape;541;p29"/>
          <p:cNvCxnSpPr/>
          <p:nvPr/>
        </p:nvCxnSpPr>
        <p:spPr>
          <a:xfrm>
            <a:off x="5400127" y="47117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2" name="Google Shape;542;p29"/>
          <p:cNvCxnSpPr/>
          <p:nvPr/>
        </p:nvCxnSpPr>
        <p:spPr>
          <a:xfrm>
            <a:off x="5400127" y="55626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3" name="Google Shape;543;p29"/>
          <p:cNvCxnSpPr/>
          <p:nvPr/>
        </p:nvCxnSpPr>
        <p:spPr>
          <a:xfrm>
            <a:off x="5400127" y="64135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4" name="Google Shape;544;p29"/>
          <p:cNvCxnSpPr/>
          <p:nvPr/>
        </p:nvCxnSpPr>
        <p:spPr>
          <a:xfrm>
            <a:off x="6784430" y="47117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5" name="Google Shape;545;p29"/>
          <p:cNvCxnSpPr/>
          <p:nvPr/>
        </p:nvCxnSpPr>
        <p:spPr>
          <a:xfrm>
            <a:off x="6809827" y="55626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6" name="Google Shape;546;p29"/>
          <p:cNvCxnSpPr/>
          <p:nvPr/>
        </p:nvCxnSpPr>
        <p:spPr>
          <a:xfrm>
            <a:off x="8194130" y="55551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7" name="Google Shape;547;p29"/>
          <p:cNvCxnSpPr/>
          <p:nvPr/>
        </p:nvCxnSpPr>
        <p:spPr>
          <a:xfrm>
            <a:off x="8219527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8" name="Google Shape;548;p29"/>
          <p:cNvCxnSpPr/>
          <p:nvPr/>
        </p:nvCxnSpPr>
        <p:spPr>
          <a:xfrm flipH="1" rot="10800000">
            <a:off x="3985167" y="72569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9" name="Google Shape;549;p29"/>
          <p:cNvCxnSpPr/>
          <p:nvPr/>
        </p:nvCxnSpPr>
        <p:spPr>
          <a:xfrm flipH="1" rot="10800000">
            <a:off x="4015825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0" name="Google Shape;550;p29"/>
          <p:cNvCxnSpPr/>
          <p:nvPr/>
        </p:nvCxnSpPr>
        <p:spPr>
          <a:xfrm flipH="1" rot="10800000">
            <a:off x="4015825" y="55551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1" name="Google Shape;551;p29"/>
          <p:cNvCxnSpPr/>
          <p:nvPr/>
        </p:nvCxnSpPr>
        <p:spPr>
          <a:xfrm flipH="1" rot="10800000">
            <a:off x="3965030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2" name="Google Shape;552;p29"/>
          <p:cNvCxnSpPr/>
          <p:nvPr/>
        </p:nvCxnSpPr>
        <p:spPr>
          <a:xfrm flipH="1" rot="10800000">
            <a:off x="4035961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3" name="Google Shape;553;p29"/>
          <p:cNvCxnSpPr/>
          <p:nvPr/>
        </p:nvCxnSpPr>
        <p:spPr>
          <a:xfrm flipH="1" rot="10800000">
            <a:off x="5394867" y="38533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4" name="Google Shape;554;p29"/>
          <p:cNvCxnSpPr/>
          <p:nvPr/>
        </p:nvCxnSpPr>
        <p:spPr>
          <a:xfrm flipH="1" rot="10800000">
            <a:off x="5416544" y="47042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5" name="Google Shape;555;p29"/>
          <p:cNvCxnSpPr/>
          <p:nvPr/>
        </p:nvCxnSpPr>
        <p:spPr>
          <a:xfrm flipH="1" rot="10800000">
            <a:off x="5420264" y="55551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6" name="Google Shape;556;p29"/>
          <p:cNvCxnSpPr/>
          <p:nvPr/>
        </p:nvCxnSpPr>
        <p:spPr>
          <a:xfrm flipH="1" rot="10800000">
            <a:off x="5391147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7" name="Google Shape;557;p29"/>
          <p:cNvCxnSpPr/>
          <p:nvPr/>
        </p:nvCxnSpPr>
        <p:spPr>
          <a:xfrm flipH="1" rot="10800000">
            <a:off x="6768010" y="55626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8" name="Google Shape;558;p29"/>
          <p:cNvCxnSpPr/>
          <p:nvPr/>
        </p:nvCxnSpPr>
        <p:spPr>
          <a:xfrm flipH="1" rot="10800000">
            <a:off x="6778454" y="64060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9" name="Google Shape;559;p29"/>
          <p:cNvCxnSpPr/>
          <p:nvPr/>
        </p:nvCxnSpPr>
        <p:spPr>
          <a:xfrm flipH="1" rot="10800000">
            <a:off x="6840072" y="47042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0" name="Google Shape;560;p29"/>
          <p:cNvCxnSpPr/>
          <p:nvPr/>
        </p:nvCxnSpPr>
        <p:spPr>
          <a:xfrm flipH="1" rot="10800000">
            <a:off x="8194130" y="47042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1" name="Google Shape;561;p29"/>
          <p:cNvCxnSpPr/>
          <p:nvPr/>
        </p:nvCxnSpPr>
        <p:spPr>
          <a:xfrm flipH="1" rot="10800000">
            <a:off x="8177710" y="55626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2" name="Google Shape;562;p29"/>
          <p:cNvCxnSpPr/>
          <p:nvPr/>
        </p:nvCxnSpPr>
        <p:spPr>
          <a:xfrm flipH="1" rot="10800000">
            <a:off x="3985167" y="640606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3" name="Google Shape;563;p29"/>
          <p:cNvCxnSpPr/>
          <p:nvPr/>
        </p:nvCxnSpPr>
        <p:spPr>
          <a:xfrm flipH="1" rot="10800000">
            <a:off x="4011621" y="555584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4" name="Google Shape;564;p29"/>
          <p:cNvCxnSpPr/>
          <p:nvPr/>
        </p:nvCxnSpPr>
        <p:spPr>
          <a:xfrm flipH="1" rot="10800000">
            <a:off x="4023261" y="46975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5" name="Google Shape;565;p29"/>
          <p:cNvCxnSpPr/>
          <p:nvPr/>
        </p:nvCxnSpPr>
        <p:spPr>
          <a:xfrm flipH="1" rot="10800000">
            <a:off x="3982507" y="3860119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6" name="Google Shape;566;p29"/>
          <p:cNvCxnSpPr/>
          <p:nvPr/>
        </p:nvCxnSpPr>
        <p:spPr>
          <a:xfrm flipH="1" rot="10800000">
            <a:off x="5392264" y="5567041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7" name="Google Shape;567;p29"/>
          <p:cNvCxnSpPr/>
          <p:nvPr/>
        </p:nvCxnSpPr>
        <p:spPr>
          <a:xfrm flipH="1" rot="10800000">
            <a:off x="5420650" y="470426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8" name="Google Shape;568;p29"/>
          <p:cNvCxnSpPr/>
          <p:nvPr/>
        </p:nvCxnSpPr>
        <p:spPr>
          <a:xfrm flipH="1" rot="10800000">
            <a:off x="5420650" y="385268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9" name="Google Shape;569;p29"/>
          <p:cNvCxnSpPr/>
          <p:nvPr/>
        </p:nvCxnSpPr>
        <p:spPr>
          <a:xfrm flipH="1" rot="10800000">
            <a:off x="6791867" y="554840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0" name="Google Shape;570;p29"/>
          <p:cNvCxnSpPr/>
          <p:nvPr/>
        </p:nvCxnSpPr>
        <p:spPr>
          <a:xfrm flipH="1" rot="10800000">
            <a:off x="6788492" y="4711019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1" name="Google Shape;571;p29"/>
          <p:cNvCxnSpPr/>
          <p:nvPr/>
        </p:nvCxnSpPr>
        <p:spPr>
          <a:xfrm flipH="1" rot="10800000">
            <a:off x="8185147" y="469750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2" name="Google Shape;572;p29"/>
          <p:cNvCxnSpPr/>
          <p:nvPr/>
        </p:nvCxnSpPr>
        <p:spPr>
          <a:xfrm>
            <a:off x="8226964" y="471102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3" name="Google Shape;573;p29"/>
          <p:cNvCxnSpPr/>
          <p:nvPr/>
        </p:nvCxnSpPr>
        <p:spPr>
          <a:xfrm>
            <a:off x="6814664" y="469750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4" name="Google Shape;574;p29"/>
          <p:cNvCxnSpPr/>
          <p:nvPr/>
        </p:nvCxnSpPr>
        <p:spPr>
          <a:xfrm>
            <a:off x="6763869" y="3841479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5" name="Google Shape;575;p29"/>
          <p:cNvCxnSpPr/>
          <p:nvPr/>
        </p:nvCxnSpPr>
        <p:spPr>
          <a:xfrm>
            <a:off x="5415012" y="386012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6" name="Google Shape;576;p29"/>
          <p:cNvCxnSpPr/>
          <p:nvPr/>
        </p:nvCxnSpPr>
        <p:spPr>
          <a:xfrm>
            <a:off x="5398584" y="471102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7" name="Google Shape;577;p29"/>
          <p:cNvCxnSpPr/>
          <p:nvPr/>
        </p:nvCxnSpPr>
        <p:spPr>
          <a:xfrm>
            <a:off x="5440409" y="5567041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8" name="Google Shape;578;p29"/>
          <p:cNvCxnSpPr/>
          <p:nvPr/>
        </p:nvCxnSpPr>
        <p:spPr>
          <a:xfrm>
            <a:off x="3994827" y="5567041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79" name="Google Shape;579;p29"/>
          <p:cNvCxnSpPr/>
          <p:nvPr/>
        </p:nvCxnSpPr>
        <p:spPr>
          <a:xfrm>
            <a:off x="4018009" y="46975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0" name="Google Shape;580;p29"/>
          <p:cNvCxnSpPr/>
          <p:nvPr/>
        </p:nvCxnSpPr>
        <p:spPr>
          <a:xfrm>
            <a:off x="4011621" y="38466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1" name="Google Shape;581;p29"/>
          <p:cNvCxnSpPr/>
          <p:nvPr/>
        </p:nvCxnSpPr>
        <p:spPr>
          <a:xfrm>
            <a:off x="4023261" y="3043381"/>
            <a:ext cx="843467" cy="1716681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2" name="Google Shape;582;p29"/>
          <p:cNvCxnSpPr/>
          <p:nvPr/>
        </p:nvCxnSpPr>
        <p:spPr>
          <a:xfrm>
            <a:off x="4018012" y="3046500"/>
            <a:ext cx="792650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3" name="Google Shape;583;p29"/>
          <p:cNvCxnSpPr/>
          <p:nvPr/>
        </p:nvCxnSpPr>
        <p:spPr>
          <a:xfrm>
            <a:off x="4034465" y="3842909"/>
            <a:ext cx="792649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4" name="Google Shape;584;p29"/>
          <p:cNvCxnSpPr/>
          <p:nvPr/>
        </p:nvCxnSpPr>
        <p:spPr>
          <a:xfrm>
            <a:off x="4010575" y="47209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5" name="Google Shape;585;p29"/>
          <p:cNvCxnSpPr/>
          <p:nvPr/>
        </p:nvCxnSpPr>
        <p:spPr>
          <a:xfrm>
            <a:off x="5420289" y="3842909"/>
            <a:ext cx="792649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6" name="Google Shape;586;p29"/>
          <p:cNvCxnSpPr/>
          <p:nvPr/>
        </p:nvCxnSpPr>
        <p:spPr>
          <a:xfrm>
            <a:off x="5444224" y="47209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7" name="Google Shape;587;p29"/>
          <p:cNvCxnSpPr/>
          <p:nvPr/>
        </p:nvCxnSpPr>
        <p:spPr>
          <a:xfrm>
            <a:off x="6804575" y="38700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8" name="Google Shape;588;p29"/>
          <p:cNvCxnSpPr/>
          <p:nvPr/>
        </p:nvCxnSpPr>
        <p:spPr>
          <a:xfrm flipH="1" rot="10800000">
            <a:off x="3985175" y="55633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9" name="Google Shape;589;p29"/>
          <p:cNvCxnSpPr/>
          <p:nvPr/>
        </p:nvCxnSpPr>
        <p:spPr>
          <a:xfrm flipH="1" rot="10800000">
            <a:off x="4037030" y="4703659"/>
            <a:ext cx="792649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0" name="Google Shape;590;p29"/>
          <p:cNvCxnSpPr/>
          <p:nvPr/>
        </p:nvCxnSpPr>
        <p:spPr>
          <a:xfrm flipH="1" rot="10800000">
            <a:off x="3997875" y="38700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1" name="Google Shape;591;p29"/>
          <p:cNvCxnSpPr/>
          <p:nvPr/>
        </p:nvCxnSpPr>
        <p:spPr>
          <a:xfrm flipH="1" rot="10800000">
            <a:off x="5378474" y="469380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2" name="Google Shape;592;p29"/>
          <p:cNvCxnSpPr/>
          <p:nvPr/>
        </p:nvCxnSpPr>
        <p:spPr>
          <a:xfrm flipH="1" rot="10800000">
            <a:off x="5394875" y="3856428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3" name="Google Shape;593;p29"/>
          <p:cNvCxnSpPr/>
          <p:nvPr/>
        </p:nvCxnSpPr>
        <p:spPr>
          <a:xfrm flipH="1" rot="10800000">
            <a:off x="6791921" y="4707328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4" name="Google Shape;594;p29"/>
          <p:cNvCxnSpPr/>
          <p:nvPr/>
        </p:nvCxnSpPr>
        <p:spPr>
          <a:xfrm flipH="1" rot="10800000">
            <a:off x="3985175" y="4717656"/>
            <a:ext cx="818050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5" name="Google Shape;595;p29"/>
          <p:cNvCxnSpPr/>
          <p:nvPr/>
        </p:nvCxnSpPr>
        <p:spPr>
          <a:xfrm flipH="1" rot="10800000">
            <a:off x="4024330" y="3878171"/>
            <a:ext cx="818049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6" name="Google Shape;596;p29"/>
          <p:cNvCxnSpPr/>
          <p:nvPr/>
        </p:nvCxnSpPr>
        <p:spPr>
          <a:xfrm flipH="1" rot="10800000">
            <a:off x="5394875" y="3870237"/>
            <a:ext cx="818050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7" name="Google Shape;597;p29"/>
          <p:cNvCxnSpPr/>
          <p:nvPr/>
        </p:nvCxnSpPr>
        <p:spPr>
          <a:xfrm>
            <a:off x="5429554" y="3854863"/>
            <a:ext cx="818049" cy="3398246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8" name="Google Shape;598;p29"/>
          <p:cNvCxnSpPr/>
          <p:nvPr/>
        </p:nvCxnSpPr>
        <p:spPr>
          <a:xfrm>
            <a:off x="4024330" y="3053499"/>
            <a:ext cx="818049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9" name="Google Shape;599;p29"/>
          <p:cNvCxnSpPr/>
          <p:nvPr/>
        </p:nvCxnSpPr>
        <p:spPr>
          <a:xfrm>
            <a:off x="4035970" y="3885610"/>
            <a:ext cx="818049" cy="3398246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00" name="Google Shape;600;p29"/>
          <p:cNvSpPr/>
          <p:nvPr/>
        </p:nvSpPr>
        <p:spPr>
          <a:xfrm>
            <a:off x="47871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1" name="Google Shape;601;p29"/>
          <p:cNvSpPr/>
          <p:nvPr/>
        </p:nvSpPr>
        <p:spPr>
          <a:xfrm>
            <a:off x="47871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2" name="Google Shape;602;p29"/>
          <p:cNvSpPr/>
          <p:nvPr/>
        </p:nvSpPr>
        <p:spPr>
          <a:xfrm>
            <a:off x="4787193" y="35425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3" name="Google Shape;603;p29"/>
          <p:cNvSpPr/>
          <p:nvPr/>
        </p:nvSpPr>
        <p:spPr>
          <a:xfrm>
            <a:off x="47871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4" name="Google Shape;604;p29"/>
          <p:cNvSpPr/>
          <p:nvPr/>
        </p:nvSpPr>
        <p:spPr>
          <a:xfrm>
            <a:off x="4787193" y="69461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5" name="Google Shape;605;p29"/>
          <p:cNvSpPr/>
          <p:nvPr/>
        </p:nvSpPr>
        <p:spPr>
          <a:xfrm>
            <a:off x="3390193" y="52443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29"/>
          <p:cNvSpPr/>
          <p:nvPr/>
        </p:nvSpPr>
        <p:spPr>
          <a:xfrm>
            <a:off x="3390193" y="43934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7" name="Google Shape;607;p29"/>
          <p:cNvSpPr/>
          <p:nvPr/>
        </p:nvSpPr>
        <p:spPr>
          <a:xfrm>
            <a:off x="3390193" y="35425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8" name="Google Shape;608;p29"/>
          <p:cNvSpPr/>
          <p:nvPr/>
        </p:nvSpPr>
        <p:spPr>
          <a:xfrm>
            <a:off x="3390193" y="60952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9" name="Google Shape;609;p29"/>
          <p:cNvSpPr/>
          <p:nvPr/>
        </p:nvSpPr>
        <p:spPr>
          <a:xfrm>
            <a:off x="3390193" y="69461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0" name="Google Shape;610;p29"/>
          <p:cNvSpPr/>
          <p:nvPr/>
        </p:nvSpPr>
        <p:spPr>
          <a:xfrm>
            <a:off x="61841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1" name="Google Shape;611;p29"/>
          <p:cNvSpPr/>
          <p:nvPr/>
        </p:nvSpPr>
        <p:spPr>
          <a:xfrm>
            <a:off x="61841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2" name="Google Shape;612;p29"/>
          <p:cNvSpPr/>
          <p:nvPr/>
        </p:nvSpPr>
        <p:spPr>
          <a:xfrm>
            <a:off x="6184193" y="35425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3" name="Google Shape;613;p29"/>
          <p:cNvSpPr/>
          <p:nvPr/>
        </p:nvSpPr>
        <p:spPr>
          <a:xfrm>
            <a:off x="61841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4" name="Google Shape;614;p29"/>
          <p:cNvSpPr/>
          <p:nvPr/>
        </p:nvSpPr>
        <p:spPr>
          <a:xfrm>
            <a:off x="6184193" y="69461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5" name="Google Shape;615;p29"/>
          <p:cNvSpPr/>
          <p:nvPr/>
        </p:nvSpPr>
        <p:spPr>
          <a:xfrm>
            <a:off x="75811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6" name="Google Shape;616;p29"/>
          <p:cNvSpPr/>
          <p:nvPr/>
        </p:nvSpPr>
        <p:spPr>
          <a:xfrm>
            <a:off x="75811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7" name="Google Shape;617;p29"/>
          <p:cNvSpPr/>
          <p:nvPr/>
        </p:nvSpPr>
        <p:spPr>
          <a:xfrm>
            <a:off x="75811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8" name="Google Shape;618;p29"/>
          <p:cNvSpPr/>
          <p:nvPr/>
        </p:nvSpPr>
        <p:spPr>
          <a:xfrm>
            <a:off x="8978193" y="5244393"/>
            <a:ext cx="636414" cy="636414"/>
          </a:xfrm>
          <a:prstGeom prst="ellipse">
            <a:avLst/>
          </a:prstGeom>
          <a:solidFill>
            <a:srgbClr val="FF26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8978193" y="4393493"/>
            <a:ext cx="636414" cy="636414"/>
          </a:xfrm>
          <a:prstGeom prst="ellipse">
            <a:avLst/>
          </a:prstGeom>
          <a:solidFill>
            <a:srgbClr val="FF26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8978193" y="6095293"/>
            <a:ext cx="636414" cy="636414"/>
          </a:xfrm>
          <a:prstGeom prst="ellipse">
            <a:avLst/>
          </a:prstGeom>
          <a:solidFill>
            <a:srgbClr val="FF26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29"/>
          <p:cNvSpPr/>
          <p:nvPr/>
        </p:nvSpPr>
        <p:spPr>
          <a:xfrm>
            <a:off x="3390193" y="77970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2" name="Google Shape;622;p29"/>
          <p:cNvSpPr/>
          <p:nvPr/>
        </p:nvSpPr>
        <p:spPr>
          <a:xfrm>
            <a:off x="3390193" y="26916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623" name="Google Shape;62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93" y="4699818"/>
            <a:ext cx="1764862" cy="177691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9"/>
          <p:cNvSpPr/>
          <p:nvPr/>
        </p:nvSpPr>
        <p:spPr>
          <a:xfrm>
            <a:off x="10514434" y="5237633"/>
            <a:ext cx="636415" cy="636415"/>
          </a:xfrm>
          <a:prstGeom prst="ellipse">
            <a:avLst/>
          </a:prstGeom>
          <a:solidFill>
            <a:srgbClr val="00F9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5" name="Google Shape;625;p29"/>
          <p:cNvSpPr/>
          <p:nvPr/>
        </p:nvSpPr>
        <p:spPr>
          <a:xfrm>
            <a:off x="10514434" y="4386733"/>
            <a:ext cx="636415" cy="636415"/>
          </a:xfrm>
          <a:prstGeom prst="ellipse">
            <a:avLst/>
          </a:prstGeom>
          <a:solidFill>
            <a:srgbClr val="00F9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6" name="Google Shape;626;p29"/>
          <p:cNvSpPr/>
          <p:nvPr/>
        </p:nvSpPr>
        <p:spPr>
          <a:xfrm>
            <a:off x="10514434" y="6088533"/>
            <a:ext cx="636415" cy="636415"/>
          </a:xfrm>
          <a:prstGeom prst="ellipse">
            <a:avLst/>
          </a:prstGeom>
          <a:solidFill>
            <a:srgbClr val="00F9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7" name="Google Shape;627;p29"/>
          <p:cNvSpPr txBox="1"/>
          <p:nvPr/>
        </p:nvSpPr>
        <p:spPr>
          <a:xfrm>
            <a:off x="10690757" y="4445738"/>
            <a:ext cx="283770" cy="461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628" name="Google Shape;628;p29"/>
          <p:cNvSpPr txBox="1"/>
          <p:nvPr/>
        </p:nvSpPr>
        <p:spPr>
          <a:xfrm>
            <a:off x="10690757" y="6169129"/>
            <a:ext cx="283770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629" name="Google Shape;629;p29"/>
          <p:cNvSpPr txBox="1"/>
          <p:nvPr/>
        </p:nvSpPr>
        <p:spPr>
          <a:xfrm>
            <a:off x="10690757" y="5304054"/>
            <a:ext cx="283770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30" name="Google Shape;630;p29"/>
          <p:cNvSpPr txBox="1"/>
          <p:nvPr/>
        </p:nvSpPr>
        <p:spPr>
          <a:xfrm>
            <a:off x="9027414" y="4451060"/>
            <a:ext cx="537973" cy="461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0.3</a:t>
            </a:r>
            <a:endParaRPr/>
          </a:p>
        </p:txBody>
      </p:sp>
      <p:sp>
        <p:nvSpPr>
          <p:cNvPr id="631" name="Google Shape;631;p29"/>
          <p:cNvSpPr txBox="1"/>
          <p:nvPr/>
        </p:nvSpPr>
        <p:spPr>
          <a:xfrm>
            <a:off x="9027414" y="5302398"/>
            <a:ext cx="537973" cy="461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0.2</a:t>
            </a:r>
            <a:endParaRPr/>
          </a:p>
        </p:txBody>
      </p:sp>
      <p:sp>
        <p:nvSpPr>
          <p:cNvPr id="632" name="Google Shape;632;p29"/>
          <p:cNvSpPr txBox="1"/>
          <p:nvPr/>
        </p:nvSpPr>
        <p:spPr>
          <a:xfrm>
            <a:off x="9043902" y="6176057"/>
            <a:ext cx="537973" cy="461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</a:t>
            </a:r>
            <a:endParaRPr/>
          </a:p>
        </p:txBody>
      </p:sp>
      <p:pic>
        <p:nvPicPr>
          <p:cNvPr descr="Image" id="633" name="Google Shape;6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7242" y="2390421"/>
            <a:ext cx="6604001" cy="46990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29"/>
          <p:cNvSpPr txBox="1"/>
          <p:nvPr/>
        </p:nvSpPr>
        <p:spPr>
          <a:xfrm>
            <a:off x="8378601" y="7103786"/>
            <a:ext cx="4240384" cy="2323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compute the nudges needed for each input summed over each output</a:t>
            </a:r>
            <a:endParaRPr/>
          </a:p>
        </p:txBody>
      </p:sp>
      <p:sp>
        <p:nvSpPr>
          <p:cNvPr id="635" name="Google Shape;635;p29"/>
          <p:cNvSpPr txBox="1"/>
          <p:nvPr/>
        </p:nvSpPr>
        <p:spPr>
          <a:xfrm>
            <a:off x="3244542" y="8656083"/>
            <a:ext cx="4417468" cy="6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propagate backwards</a:t>
            </a:r>
            <a:endParaRPr/>
          </a:p>
        </p:txBody>
      </p:sp>
      <p:cxnSp>
        <p:nvCxnSpPr>
          <p:cNvPr id="636" name="Google Shape;636;p29"/>
          <p:cNvCxnSpPr/>
          <p:nvPr/>
        </p:nvCxnSpPr>
        <p:spPr>
          <a:xfrm flipH="1">
            <a:off x="3472448" y="8699244"/>
            <a:ext cx="3961655" cy="1"/>
          </a:xfrm>
          <a:prstGeom prst="straightConnector1">
            <a:avLst/>
          </a:prstGeom>
          <a:noFill/>
          <a:ln cap="flat" cmpd="sng" w="38100">
            <a:solidFill>
              <a:srgbClr val="ABABAB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37" name="Google Shape;637;p29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descr="Image" id="638" name="Google Shape;63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8927" y="3419250"/>
            <a:ext cx="2575773" cy="779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9" name="Google Shape;63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0981" y="3067050"/>
            <a:ext cx="469901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9"/>
          <p:cNvSpPr txBox="1"/>
          <p:nvPr/>
        </p:nvSpPr>
        <p:spPr>
          <a:xfrm>
            <a:off x="7637594" y="3395694"/>
            <a:ext cx="1294334" cy="6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loss =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0"/>
          <p:cNvSpPr txBox="1"/>
          <p:nvPr>
            <p:ph type="title"/>
          </p:nvPr>
        </p:nvSpPr>
        <p:spPr>
          <a:xfrm>
            <a:off x="1037440" y="2507757"/>
            <a:ext cx="10934700" cy="28797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Filter</a:t>
            </a:r>
            <a:endParaRPr/>
          </a:p>
        </p:txBody>
      </p:sp>
      <p:pic>
        <p:nvPicPr>
          <p:cNvPr id="651" name="Google Shape;6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600" y="2175800"/>
            <a:ext cx="9531526" cy="64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Stride</a:t>
            </a:r>
            <a:endParaRPr/>
          </a:p>
        </p:txBody>
      </p:sp>
      <p:pic>
        <p:nvPicPr>
          <p:cNvPr id="657" name="Google Shape;6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0" y="2092150"/>
            <a:ext cx="5873575" cy="66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3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r>
              <a:rPr lang="en-US"/>
              <a:t>NN Structure</a:t>
            </a:r>
            <a:endParaRPr/>
          </a:p>
        </p:txBody>
      </p:sp>
      <p:sp>
        <p:nvSpPr>
          <p:cNvPr id="663" name="Google Shape;663;p33"/>
          <p:cNvSpPr txBox="1"/>
          <p:nvPr/>
        </p:nvSpPr>
        <p:spPr>
          <a:xfrm>
            <a:off x="7931652" y="9016999"/>
            <a:ext cx="4298443" cy="39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000"/>
              <a:buFont typeface="Helvetica Neue Light"/>
              <a:buNone/>
            </a:pPr>
            <a:r>
              <a:rPr b="0" i="0" lang="en-US" sz="2000" u="none" cap="none" strike="noStrike">
                <a:solidFill>
                  <a:srgbClr val="0096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Zevin </a:t>
            </a:r>
            <a:r>
              <a:rPr b="0" i="1" lang="en-US" sz="2000" u="none" cap="none" strike="noStrike">
                <a:solidFill>
                  <a:srgbClr val="009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 al</a:t>
            </a:r>
            <a:r>
              <a:rPr b="0" i="0" lang="en-US" sz="2000" u="none" cap="none" strike="noStrike">
                <a:solidFill>
                  <a:srgbClr val="0096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CQG, 34, 6, 064003 (2017)</a:t>
            </a:r>
            <a:endParaRPr/>
          </a:p>
        </p:txBody>
      </p:sp>
      <p:graphicFrame>
        <p:nvGraphicFramePr>
          <p:cNvPr id="664" name="Google Shape;664;p33"/>
          <p:cNvGraphicFramePr/>
          <p:nvPr/>
        </p:nvGraphicFramePr>
        <p:xfrm>
          <a:off x="2722033" y="23981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{8BC976D2-7D38-4956-9D89-F81E87B98DB0}</a:tableStyleId>
              </a:tblPr>
              <a:tblGrid>
                <a:gridCol w="636150"/>
                <a:gridCol w="636150"/>
                <a:gridCol w="636150"/>
                <a:gridCol w="636150"/>
              </a:tblGrid>
              <a:tr h="635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5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T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T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6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35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9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7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35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35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7</a:t>
                      </a:r>
                      <a:endParaRPr/>
                    </a:p>
                  </a:txBody>
                  <a:tcPr marT="50800" marB="50800" marR="50800" marL="50800" anchor="ctr">
                    <a:lnB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B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5" name="Google Shape;665;p33"/>
          <p:cNvGraphicFramePr/>
          <p:nvPr/>
        </p:nvGraphicFramePr>
        <p:xfrm>
          <a:off x="6229350" y="2993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{8BC976D2-7D38-4956-9D89-F81E87B98DB0}</a:tableStyleId>
              </a:tblPr>
              <a:tblGrid>
                <a:gridCol w="633500"/>
                <a:gridCol w="633500"/>
              </a:tblGrid>
              <a:tr h="63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3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6" name="Google Shape;666;p33"/>
          <p:cNvGraphicFramePr/>
          <p:nvPr/>
        </p:nvGraphicFramePr>
        <p:xfrm>
          <a:off x="8559469" y="26774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{8BC976D2-7D38-4956-9D89-F81E87B98DB0}</a:tableStyleId>
              </a:tblPr>
              <a:tblGrid>
                <a:gridCol w="634800"/>
                <a:gridCol w="634800"/>
                <a:gridCol w="634800"/>
              </a:tblGrid>
              <a:tr h="63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9</a:t>
                      </a:r>
                      <a:endParaRPr/>
                    </a:p>
                  </a:txBody>
                  <a:tcPr marT="50800" marB="50800" marR="50800" marL="50800" anchor="ctr">
                    <a:lnT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5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3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13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11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3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14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6</a:t>
                      </a:r>
                      <a:endParaRPr/>
                    </a:p>
                  </a:txBody>
                  <a:tcPr marT="50800" marB="50800" marR="50800" marL="50800" anchor="ctr">
                    <a:lnB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444444"/>
                          </a:solidFill>
                        </a:rPr>
                        <a:t>12</a:t>
                      </a:r>
                      <a:endParaRPr/>
                    </a:p>
                  </a:txBody>
                  <a:tcPr marT="50800" marB="50800" marR="50800" marL="50800" anchor="ctr">
                    <a:lnR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3C3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Image" id="667" name="Google Shape;6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781" y="3470407"/>
            <a:ext cx="304801" cy="31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68" name="Google Shape;66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8696" y="3565657"/>
            <a:ext cx="304801" cy="127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3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descr="Image" id="670" name="Google Shape;67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716" y="2987315"/>
            <a:ext cx="1274981" cy="128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239" y="5219300"/>
            <a:ext cx="12124611" cy="35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are CNNs Useful?</a:t>
            </a:r>
            <a:endParaRPr/>
          </a:p>
        </p:txBody>
      </p:sp>
      <p:pic>
        <p:nvPicPr>
          <p:cNvPr id="677" name="Google Shape;6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700"/>
            <a:ext cx="54864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4"/>
          <p:cNvPicPr preferRelativeResize="0"/>
          <p:nvPr/>
        </p:nvPicPr>
        <p:blipFill rotWithShape="1">
          <a:blip r:embed="rId4">
            <a:alphaModFix/>
          </a:blip>
          <a:srcRect b="10762" l="0" r="53353" t="0"/>
          <a:stretch/>
        </p:blipFill>
        <p:spPr>
          <a:xfrm>
            <a:off x="8004375" y="2563138"/>
            <a:ext cx="3816650" cy="46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146900"/>
            <a:ext cx="6294852" cy="3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5"/>
          <p:cNvSpPr txBox="1"/>
          <p:nvPr>
            <p:ph type="title"/>
          </p:nvPr>
        </p:nvSpPr>
        <p:spPr>
          <a:xfrm>
            <a:off x="1037440" y="2507757"/>
            <a:ext cx="10934700" cy="2879700"/>
          </a:xfrm>
          <a:prstGeom prst="rect">
            <a:avLst/>
          </a:prstGeom>
        </p:spPr>
        <p:txBody>
          <a:bodyPr anchorCtr="0" anchor="t" bIns="144475" lIns="144475" spcFirstLastPara="1" rIns="144475" wrap="square" tIns="14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 Networks</a:t>
            </a:r>
            <a:endParaRPr/>
          </a:p>
        </p:txBody>
      </p:sp>
      <p:pic>
        <p:nvPicPr>
          <p:cNvPr id="685" name="Google Shape;6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300" y="4857525"/>
            <a:ext cx="2821410" cy="435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450" y="4857525"/>
            <a:ext cx="3928852" cy="43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 Neural Networks</a:t>
            </a:r>
            <a:endParaRPr/>
          </a:p>
        </p:txBody>
      </p:sp>
      <p:pic>
        <p:nvPicPr>
          <p:cNvPr id="692" name="Google Shape;6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00" y="3835900"/>
            <a:ext cx="12236200" cy="32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71500" y="2222500"/>
            <a:ext cx="65421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30200" lvl="0" marL="33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</a:pPr>
            <a:r>
              <a:rPr lang="en-US"/>
              <a:t>Introduction</a:t>
            </a:r>
            <a:endParaRPr/>
          </a:p>
          <a:p>
            <a:pPr indent="-330200" lvl="0" marL="33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</a:pPr>
            <a:r>
              <a:rPr lang="en-US"/>
              <a:t>Fully-Connected Neural Networks</a:t>
            </a:r>
            <a:endParaRPr/>
          </a:p>
          <a:p>
            <a:pPr indent="-330200" lvl="0" marL="33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118" name="Google Shape;118;p19"/>
          <p:cNvSpPr txBox="1"/>
          <p:nvPr>
            <p:ph idx="4294967295" type="sldNum"/>
          </p:nvPr>
        </p:nvSpPr>
        <p:spPr>
          <a:xfrm>
            <a:off x="510743" y="9199778"/>
            <a:ext cx="213158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2786725" y="9027338"/>
            <a:ext cx="865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000"/>
              <a:buFont typeface="Helvetica Neue Light"/>
              <a:buNone/>
            </a:pPr>
            <a:r>
              <a:rPr lang="en-US" sz="2000">
                <a:solidFill>
                  <a:srgbClr val="0096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https://www.explainxkcd.com/wiki/index.php/1875:_Computers_vs_Humans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072" y="4279250"/>
            <a:ext cx="9297350" cy="45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￼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6545250" y="2222500"/>
            <a:ext cx="54633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●"/>
            </a:pPr>
            <a:r>
              <a:rPr lang="en-US"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 Neural Networks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●"/>
            </a:pPr>
            <a:r>
              <a:rPr lang="en-US"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GANs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 Neural Networks</a:t>
            </a:r>
            <a:endParaRPr/>
          </a:p>
        </p:txBody>
      </p:sp>
      <p:pic>
        <p:nvPicPr>
          <p:cNvPr id="698" name="Google Shape;6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8375" y="3199800"/>
            <a:ext cx="16045025" cy="42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 Neural Networks</a:t>
            </a:r>
            <a:endParaRPr/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1200" y="2724200"/>
            <a:ext cx="13197550" cy="52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Tanh Activation Function</a:t>
            </a:r>
            <a:endParaRPr/>
          </a:p>
        </p:txBody>
      </p:sp>
      <p:pic>
        <p:nvPicPr>
          <p:cNvPr id="710" name="Google Shape;7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26" y="3168575"/>
            <a:ext cx="12237076" cy="48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Tanh Activation Function</a:t>
            </a:r>
            <a:endParaRPr/>
          </a:p>
        </p:txBody>
      </p:sp>
      <p:pic>
        <p:nvPicPr>
          <p:cNvPr id="716" name="Google Shape;7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3550" y="4441350"/>
            <a:ext cx="14970601" cy="19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Tanh Activation Function</a:t>
            </a:r>
            <a:endParaRPr/>
          </a:p>
        </p:txBody>
      </p:sp>
      <p:pic>
        <p:nvPicPr>
          <p:cNvPr id="722" name="Google Shape;7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3300" y="4772300"/>
            <a:ext cx="15604501" cy="20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 Networks</a:t>
            </a:r>
            <a:endParaRPr/>
          </a:p>
        </p:txBody>
      </p:sp>
      <p:pic>
        <p:nvPicPr>
          <p:cNvPr id="728" name="Google Shape;7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700"/>
            <a:ext cx="12700001" cy="760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Sigmoid Activation Function</a:t>
            </a:r>
            <a:endParaRPr/>
          </a:p>
        </p:txBody>
      </p:sp>
      <p:pic>
        <p:nvPicPr>
          <p:cNvPr id="734" name="Google Shape;7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0175"/>
            <a:ext cx="12579525" cy="49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4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Forget Gate</a:t>
            </a:r>
            <a:endParaRPr/>
          </a:p>
        </p:txBody>
      </p:sp>
      <p:pic>
        <p:nvPicPr>
          <p:cNvPr id="740" name="Google Shape;7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700"/>
            <a:ext cx="12852400" cy="6764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Gate</a:t>
            </a:r>
            <a:endParaRPr/>
          </a:p>
        </p:txBody>
      </p:sp>
      <p:pic>
        <p:nvPicPr>
          <p:cNvPr id="746" name="Google Shape;7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700"/>
            <a:ext cx="12852400" cy="608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Cell State</a:t>
            </a:r>
            <a:endParaRPr/>
          </a:p>
        </p:txBody>
      </p:sp>
      <p:pic>
        <p:nvPicPr>
          <p:cNvPr id="752" name="Google Shape;7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700"/>
            <a:ext cx="12852400" cy="6764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lang="en-US"/>
              <a:t>Fully-Connected </a:t>
            </a: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Neural networks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571500" y="5130800"/>
            <a:ext cx="42504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They’re not that hard to understand (honestly)</a:t>
            </a:r>
            <a:endParaRPr/>
          </a:p>
        </p:txBody>
      </p:sp>
      <p:sp>
        <p:nvSpPr>
          <p:cNvPr id="129" name="Google Shape;129;p20"/>
          <p:cNvSpPr txBox="1"/>
          <p:nvPr>
            <p:ph idx="4294967295" type="sldNum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498" y="152400"/>
            <a:ext cx="7854902" cy="96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Gate</a:t>
            </a:r>
            <a:endParaRPr/>
          </a:p>
        </p:txBody>
      </p:sp>
      <p:pic>
        <p:nvPicPr>
          <p:cNvPr id="758" name="Google Shape;7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9700"/>
            <a:ext cx="12697175" cy="60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LSTM Networks</a:t>
            </a:r>
            <a:endParaRPr/>
          </a:p>
        </p:txBody>
      </p:sp>
      <p:pic>
        <p:nvPicPr>
          <p:cNvPr id="764" name="Google Shape;7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263" y="2771375"/>
            <a:ext cx="9140175" cy="568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are LSTMs used?</a:t>
            </a:r>
            <a:endParaRPr/>
          </a:p>
        </p:txBody>
      </p:sp>
      <p:sp>
        <p:nvSpPr>
          <p:cNvPr id="770" name="Google Shape;770;p49"/>
          <p:cNvSpPr txBox="1"/>
          <p:nvPr>
            <p:ph idx="1" type="body"/>
          </p:nvPr>
        </p:nvSpPr>
        <p:spPr>
          <a:xfrm>
            <a:off x="571500" y="2222500"/>
            <a:ext cx="11861700" cy="321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00050" lvl="0" marL="457200" rtl="0" algn="l">
              <a:spcBef>
                <a:spcPts val="4200"/>
              </a:spcBef>
              <a:spcAft>
                <a:spcPts val="0"/>
              </a:spcAft>
              <a:buSzPts val="2700"/>
              <a:buChar char="•"/>
            </a:pPr>
            <a:r>
              <a:rPr lang="en-US"/>
              <a:t>Speech synthesis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/>
              <a:t>Text Generation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/>
              <a:t>Add captions to videos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/>
              <a:t>Music generation</a:t>
            </a:r>
            <a:endParaRPr/>
          </a:p>
        </p:txBody>
      </p:sp>
      <p:pic>
        <p:nvPicPr>
          <p:cNvPr id="771" name="Google Shape;7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50" y="5534450"/>
            <a:ext cx="4984389" cy="40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039" y="5586700"/>
            <a:ext cx="6469208" cy="40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0"/>
          <p:cNvSpPr/>
          <p:nvPr/>
        </p:nvSpPr>
        <p:spPr>
          <a:xfrm>
            <a:off x="6502400" y="-50800"/>
            <a:ext cx="6502400" cy="9829859"/>
          </a:xfrm>
          <a:prstGeom prst="rect">
            <a:avLst/>
          </a:prstGeom>
          <a:solidFill>
            <a:srgbClr val="02AFF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778" name="Google Shape;778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81" r="581" t="0"/>
          <a:stretch/>
        </p:blipFill>
        <p:spPr>
          <a:xfrm>
            <a:off x="6502400" y="3232075"/>
            <a:ext cx="6502400" cy="32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50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Generative Adversarial Networks (GANs)</a:t>
            </a:r>
            <a:endParaRPr/>
          </a:p>
        </p:txBody>
      </p:sp>
      <p:sp>
        <p:nvSpPr>
          <p:cNvPr id="780" name="Google Shape;780;p50"/>
          <p:cNvSpPr txBox="1"/>
          <p:nvPr>
            <p:ph idx="1" type="body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Getting better through competition</a:t>
            </a:r>
            <a:endParaRPr/>
          </a:p>
        </p:txBody>
      </p:sp>
      <p:sp>
        <p:nvSpPr>
          <p:cNvPr id="781" name="Google Shape;781;p50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782" name="Google Shape;782;p50"/>
          <p:cNvSpPr/>
          <p:nvPr/>
        </p:nvSpPr>
        <p:spPr>
          <a:xfrm>
            <a:off x="9581306" y="5901356"/>
            <a:ext cx="1026950" cy="1905573"/>
          </a:xfrm>
          <a:custGeom>
            <a:rect b="b" l="l" r="r" t="t"/>
            <a:pathLst>
              <a:path extrusionOk="0" h="21600" w="21600">
                <a:moveTo>
                  <a:pt x="7714" y="4087"/>
                </a:moveTo>
                <a:lnTo>
                  <a:pt x="0" y="21600"/>
                </a:lnTo>
                <a:lnTo>
                  <a:pt x="21600" y="0"/>
                </a:lnTo>
                <a:lnTo>
                  <a:pt x="7714" y="40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1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Why might GANs be useful?</a:t>
            </a:r>
            <a:endParaRPr/>
          </a:p>
        </p:txBody>
      </p:sp>
      <p:sp>
        <p:nvSpPr>
          <p:cNvPr id="788" name="Google Shape;788;p51"/>
          <p:cNvSpPr txBox="1"/>
          <p:nvPr>
            <p:ph idx="1" type="body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general they are very good at generating new data (hence “generative”)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They don’t need much training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Useful for generating fake signals -</a:t>
            </a:r>
            <a:r>
              <a:rPr lang="en-US"/>
              <a:t> paintings, text, etc.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Also useful for distinguishing real from fake</a:t>
            </a:r>
            <a:endParaRPr/>
          </a:p>
        </p:txBody>
      </p:sp>
      <p:sp>
        <p:nvSpPr>
          <p:cNvPr id="789" name="Google Shape;789;p51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2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Fighting networks</a:t>
            </a:r>
            <a:endParaRPr/>
          </a:p>
        </p:txBody>
      </p:sp>
      <p:pic>
        <p:nvPicPr>
          <p:cNvPr descr="Image" id="795" name="Google Shape;79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635250"/>
            <a:ext cx="12166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2"/>
          <p:cNvSpPr txBox="1"/>
          <p:nvPr/>
        </p:nvSpPr>
        <p:spPr>
          <a:xfrm>
            <a:off x="8695920" y="4003780"/>
            <a:ext cx="3649454" cy="1205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doesn’t have to be random input</a:t>
            </a:r>
            <a:endParaRPr/>
          </a:p>
        </p:txBody>
      </p:sp>
      <p:sp>
        <p:nvSpPr>
          <p:cNvPr id="797" name="Google Shape;797;p52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3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Overview</a:t>
            </a:r>
            <a:endParaRPr/>
          </a:p>
        </p:txBody>
      </p:sp>
      <p:sp>
        <p:nvSpPr>
          <p:cNvPr id="803" name="Google Shape;803;p53"/>
          <p:cNvSpPr txBox="1"/>
          <p:nvPr>
            <p:ph idx="1" type="body"/>
          </p:nvPr>
        </p:nvSpPr>
        <p:spPr>
          <a:xfrm>
            <a:off x="571500" y="1975625"/>
            <a:ext cx="11861700" cy="6914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4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0050" lvl="0" marL="457200" rtl="0" algn="l">
              <a:spcBef>
                <a:spcPts val="4200"/>
              </a:spcBef>
              <a:spcAft>
                <a:spcPts val="0"/>
              </a:spcAft>
              <a:buSzPts val="2700"/>
              <a:buChar char="•"/>
            </a:pPr>
            <a:r>
              <a:rPr lang="en-US"/>
              <a:t>The generator takes in random numbers and returns an image.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/>
              <a:t>This generated image is fed into the discriminator alongside a stream of images taken from the actual dataset.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/>
              <a:t>The discriminator takes in both real and fake images and returns probabilities, a number between 0 and 1, with 1 representing a prediction of authenticity and 0 representing fake.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4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Interior design</a:t>
            </a:r>
            <a:endParaRPr/>
          </a:p>
        </p:txBody>
      </p:sp>
      <p:pic>
        <p:nvPicPr>
          <p:cNvPr descr="Image" id="809" name="Google Shape;80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650" y="2921000"/>
            <a:ext cx="10477500" cy="5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4"/>
          <p:cNvSpPr txBox="1"/>
          <p:nvPr/>
        </p:nvSpPr>
        <p:spPr>
          <a:xfrm>
            <a:off x="6585585" y="8766683"/>
            <a:ext cx="5523231" cy="399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000"/>
              <a:buFont typeface="Helvetica Neue Light"/>
              <a:buNone/>
            </a:pPr>
            <a:r>
              <a:rPr b="0" i="0" lang="en-US" sz="2000" u="none" cap="none" strike="noStrike">
                <a:solidFill>
                  <a:srgbClr val="0096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Radford, Metz, Chintala, arXiv:1511.06434 (2015)</a:t>
            </a:r>
            <a:endParaRPr/>
          </a:p>
        </p:txBody>
      </p:sp>
      <p:sp>
        <p:nvSpPr>
          <p:cNvPr id="811" name="Google Shape;811;p54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5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lang="en-US"/>
              <a:t>Painting</a:t>
            </a:r>
            <a:endParaRPr/>
          </a:p>
        </p:txBody>
      </p:sp>
      <p:sp>
        <p:nvSpPr>
          <p:cNvPr id="817" name="Google Shape;817;p55"/>
          <p:cNvSpPr txBox="1"/>
          <p:nvPr>
            <p:ph idx="4294967295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818" name="Google Shape;8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800" y="2210625"/>
            <a:ext cx="10101873" cy="673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6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Practicalities - Actually getting started</a:t>
            </a:r>
            <a:endParaRPr/>
          </a:p>
        </p:txBody>
      </p:sp>
      <p:sp>
        <p:nvSpPr>
          <p:cNvPr id="824" name="Google Shape;824;p56"/>
          <p:cNvSpPr txBox="1"/>
          <p:nvPr>
            <p:ph idx="1" type="body"/>
          </p:nvPr>
        </p:nvSpPr>
        <p:spPr>
          <a:xfrm>
            <a:off x="571500" y="2222500"/>
            <a:ext cx="118617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 a problem to solve (classification, parameter estimation, generation, …)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 a simple network architecture that does better than chance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Build from there adding complexity in small increments and testing the performance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Simultaneously build up your training data size </a:t>
            </a:r>
            <a:endParaRPr/>
          </a:p>
        </p:txBody>
      </p:sp>
      <p:sp>
        <p:nvSpPr>
          <p:cNvPr id="825" name="Google Shape;825;p56"/>
          <p:cNvSpPr txBox="1"/>
          <p:nvPr>
            <p:ph idx="4294967295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MNIST dataset</a:t>
            </a:r>
            <a:endParaRPr/>
          </a:p>
        </p:txBody>
      </p:sp>
      <p:pic>
        <p:nvPicPr>
          <p:cNvPr descr="Image"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2865" r="2864" t="0"/>
          <a:stretch/>
        </p:blipFill>
        <p:spPr>
          <a:xfrm>
            <a:off x="-17472" y="1968475"/>
            <a:ext cx="13039941" cy="7780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10592587" y="1412652"/>
            <a:ext cx="2189735" cy="399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000"/>
              <a:buFont typeface="Helvetica Neue Light"/>
              <a:buNone/>
            </a:pPr>
            <a:r>
              <a:rPr b="0" i="0" lang="en-US" sz="2000" u="none" cap="none" strike="noStrike">
                <a:solidFill>
                  <a:srgbClr val="0096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LeCun et al. (1999)</a:t>
            </a:r>
            <a:endParaRPr/>
          </a:p>
        </p:txBody>
      </p:sp>
      <p:sp>
        <p:nvSpPr>
          <p:cNvPr id="138" name="Google Shape;138;p21"/>
          <p:cNvSpPr txBox="1"/>
          <p:nvPr>
            <p:ph idx="4294967295" type="sldNum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descr="Image" id="139" name="Google Shape;139;p21"/>
          <p:cNvPicPr preferRelativeResize="0"/>
          <p:nvPr/>
        </p:nvPicPr>
        <p:blipFill rotWithShape="1">
          <a:blip r:embed="rId4">
            <a:alphaModFix/>
          </a:blip>
          <a:srcRect b="8908" l="9136" r="2931" t="3197"/>
          <a:stretch/>
        </p:blipFill>
        <p:spPr>
          <a:xfrm>
            <a:off x="9488096" y="6126022"/>
            <a:ext cx="2814163" cy="2812955"/>
          </a:xfrm>
          <a:prstGeom prst="rect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Practicalities - General tips</a:t>
            </a:r>
            <a:endParaRPr/>
          </a:p>
        </p:txBody>
      </p:sp>
      <p:sp>
        <p:nvSpPr>
          <p:cNvPr id="831" name="Google Shape;831;p57"/>
          <p:cNvSpPr txBox="1"/>
          <p:nvPr>
            <p:ph idx="1" type="body"/>
          </p:nvPr>
        </p:nvSpPr>
        <p:spPr>
          <a:xfrm>
            <a:off x="571500" y="2222500"/>
            <a:ext cx="118617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Lots of software available (Keras, Tensorflow, Theano, PyTorch, …)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 are (kind of) wasting your time if you don’t have an Nvidia GPU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 careful in generating your datasets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More training data usually means better performance</a:t>
            </a:r>
            <a:endParaRPr/>
          </a:p>
        </p:txBody>
      </p:sp>
      <p:sp>
        <p:nvSpPr>
          <p:cNvPr id="832" name="Google Shape;832;p57"/>
          <p:cNvSpPr txBox="1"/>
          <p:nvPr>
            <p:ph idx="4294967295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833" name="Google Shape;8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24" y="7594700"/>
            <a:ext cx="2161525" cy="180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675" y="8011477"/>
            <a:ext cx="3338049" cy="96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725" y="7874700"/>
            <a:ext cx="3540951" cy="12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1473" y="8222373"/>
            <a:ext cx="3338051" cy="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8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Practicalities - Training, validation and testing</a:t>
            </a:r>
            <a:endParaRPr/>
          </a:p>
        </p:txBody>
      </p:sp>
      <p:sp>
        <p:nvSpPr>
          <p:cNvPr id="842" name="Google Shape;842;p58"/>
          <p:cNvSpPr txBox="1"/>
          <p:nvPr>
            <p:ph idx="1" type="body"/>
          </p:nvPr>
        </p:nvSpPr>
        <p:spPr>
          <a:xfrm>
            <a:off x="571500" y="2222500"/>
            <a:ext cx="118617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25194" lvl="0" marL="4251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511"/>
              <a:buFont typeface="Helvetica Neue"/>
              <a:buChar char="•"/>
            </a:pPr>
            <a:r>
              <a:rPr b="0" i="0" lang="en-US" sz="3348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Your entire dataset is usually divided into 3 groups</a:t>
            </a:r>
            <a:endParaRPr/>
          </a:p>
          <a:p>
            <a:pPr indent="-425194" lvl="1" marL="850390" marR="0" rtl="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47474"/>
              </a:buClr>
              <a:buSzPts val="2511"/>
              <a:buFont typeface="Helvetica Neue"/>
              <a:buChar char="•"/>
            </a:pPr>
            <a:r>
              <a:rPr b="0" i="0" lang="en-US" sz="3348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</a:t>
            </a:r>
            <a:endParaRPr/>
          </a:p>
          <a:p>
            <a:pPr indent="-425194" lvl="2" marL="1275588" marR="0" rtl="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47474"/>
              </a:buClr>
              <a:buSzPts val="2511"/>
              <a:buFont typeface="Helvetica Neue"/>
              <a:buChar char="•"/>
            </a:pPr>
            <a:r>
              <a:rPr b="0" i="0" lang="en-US" sz="3348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used to train the network </a:t>
            </a:r>
            <a:endParaRPr/>
          </a:p>
          <a:p>
            <a:pPr indent="-425194" lvl="1" marL="850390" marR="0" rtl="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47474"/>
              </a:buClr>
              <a:buSzPts val="2511"/>
              <a:buFont typeface="Helvetica Neue"/>
              <a:buChar char="•"/>
            </a:pPr>
            <a:r>
              <a:rPr b="0" i="0" lang="en-US" sz="3348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Validation</a:t>
            </a:r>
            <a:endParaRPr/>
          </a:p>
          <a:p>
            <a:pPr indent="-425194" lvl="2" marL="1275588" marR="0" rtl="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47474"/>
              </a:buClr>
              <a:buSzPts val="2511"/>
              <a:buFont typeface="Helvetica Neue"/>
              <a:buChar char="•"/>
            </a:pPr>
            <a:r>
              <a:rPr b="0" i="0" lang="en-US" sz="3348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used to check that the network isn’t over-fitting</a:t>
            </a:r>
            <a:endParaRPr/>
          </a:p>
          <a:p>
            <a:pPr indent="-425194" lvl="1" marL="850390" marR="0" rtl="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47474"/>
              </a:buClr>
              <a:buSzPts val="2511"/>
              <a:buFont typeface="Helvetica Neue"/>
              <a:buChar char="•"/>
            </a:pPr>
            <a:r>
              <a:rPr b="0" i="0" lang="en-US" sz="3348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Test</a:t>
            </a:r>
            <a:endParaRPr/>
          </a:p>
          <a:p>
            <a:pPr indent="-425194" lvl="2" marL="1275588" marR="0" rtl="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747474"/>
              </a:buClr>
              <a:buSzPts val="2511"/>
              <a:buFont typeface="Helvetica Neue"/>
              <a:buChar char="•"/>
            </a:pPr>
            <a:r>
              <a:rPr b="0" i="0" lang="en-US" sz="3348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used to quantify the performance of the network</a:t>
            </a:r>
            <a:endParaRPr/>
          </a:p>
        </p:txBody>
      </p:sp>
      <p:sp>
        <p:nvSpPr>
          <p:cNvPr id="843" name="Google Shape;843;p58"/>
          <p:cNvSpPr txBox="1"/>
          <p:nvPr>
            <p:ph idx="4294967295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9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Practicalities - Bells and whistles</a:t>
            </a:r>
            <a:endParaRPr/>
          </a:p>
        </p:txBody>
      </p:sp>
      <p:sp>
        <p:nvSpPr>
          <p:cNvPr id="849" name="Google Shape;849;p59"/>
          <p:cNvSpPr txBox="1"/>
          <p:nvPr>
            <p:ph idx="1" type="body"/>
          </p:nvPr>
        </p:nvSpPr>
        <p:spPr>
          <a:xfrm>
            <a:off x="571500" y="2222500"/>
            <a:ext cx="118617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Max pooling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Dropout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Batch normalisation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augmentation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Transfer learning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 many more …</a:t>
            </a:r>
            <a:endParaRPr/>
          </a:p>
        </p:txBody>
      </p:sp>
      <p:sp>
        <p:nvSpPr>
          <p:cNvPr id="850" name="Google Shape;850;p59"/>
          <p:cNvSpPr txBox="1"/>
          <p:nvPr>
            <p:ph idx="4294967295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0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lang="en-US"/>
              <a:t>Now go take over the world</a:t>
            </a:r>
            <a:endParaRPr/>
          </a:p>
        </p:txBody>
      </p:sp>
      <p:sp>
        <p:nvSpPr>
          <p:cNvPr id="856" name="Google Shape;856;p60"/>
          <p:cNvSpPr txBox="1"/>
          <p:nvPr>
            <p:ph idx="1" type="body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</a:pPr>
            <a:r>
              <a:rPr lang="en-US"/>
              <a:t>Follow instructions in reminder email I sent you on Saturday.</a:t>
            </a:r>
            <a:endParaRPr/>
          </a:p>
        </p:txBody>
      </p:sp>
      <p:sp>
        <p:nvSpPr>
          <p:cNvPr id="857" name="Google Shape;857;p60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descr="Image" id="858" name="Google Shape;85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1364" y="-23879"/>
            <a:ext cx="14702036" cy="9801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59" name="Google Shape;85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759" y="6698375"/>
            <a:ext cx="4342766" cy="2437442"/>
          </a:xfrm>
          <a:prstGeom prst="rect">
            <a:avLst/>
          </a:prstGeom>
          <a:noFill/>
          <a:ln>
            <a:noFill/>
          </a:ln>
          <a:effectLst>
            <a:outerShdw blurRad="63500" rotWithShape="0" dir="5400000" dist="104313">
              <a:srgbClr val="000000">
                <a:alpha val="77254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single neuron</a:t>
            </a:r>
            <a:endParaRPr/>
          </a:p>
        </p:txBody>
      </p:sp>
      <p:cxnSp>
        <p:nvCxnSpPr>
          <p:cNvPr id="145" name="Google Shape;145;p22"/>
          <p:cNvCxnSpPr/>
          <p:nvPr/>
        </p:nvCxnSpPr>
        <p:spPr>
          <a:xfrm>
            <a:off x="3985167" y="55626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3985167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7" name="Google Shape;147;p22"/>
          <p:cNvCxnSpPr/>
          <p:nvPr/>
        </p:nvCxnSpPr>
        <p:spPr>
          <a:xfrm flipH="1" rot="10800000">
            <a:off x="4015825" y="55551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8" name="Google Shape;148;p22"/>
          <p:cNvCxnSpPr/>
          <p:nvPr/>
        </p:nvCxnSpPr>
        <p:spPr>
          <a:xfrm flipH="1" rot="10800000">
            <a:off x="4011621" y="555584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4011621" y="38466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50" name="Google Shape;150;p22"/>
          <p:cNvCxnSpPr/>
          <p:nvPr/>
        </p:nvCxnSpPr>
        <p:spPr>
          <a:xfrm>
            <a:off x="4018012" y="3046500"/>
            <a:ext cx="792650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51" name="Google Shape;151;p22"/>
          <p:cNvCxnSpPr/>
          <p:nvPr/>
        </p:nvCxnSpPr>
        <p:spPr>
          <a:xfrm flipH="1" rot="10800000">
            <a:off x="3985175" y="55633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2" name="Google Shape;152;p22"/>
          <p:cNvSpPr/>
          <p:nvPr/>
        </p:nvSpPr>
        <p:spPr>
          <a:xfrm>
            <a:off x="47871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3390193" y="52443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390193" y="43934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3390193" y="35425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3390193" y="60952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3390193" y="69461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3390193" y="77970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3390193" y="26916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93" y="4699818"/>
            <a:ext cx="1764862" cy="1776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9903" y="3616389"/>
            <a:ext cx="469901" cy="279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2" name="Google Shape;16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3553" y="4254011"/>
            <a:ext cx="482601" cy="279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Google Shape;16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1576" y="4891633"/>
            <a:ext cx="482601" cy="292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7203" y="5411291"/>
            <a:ext cx="495301" cy="279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5" name="Google Shape;16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58542" y="5964932"/>
            <a:ext cx="482601" cy="292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41576" y="6568571"/>
            <a:ext cx="482601" cy="292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5226" y="7172211"/>
            <a:ext cx="495301" cy="2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2643581" y="8762846"/>
            <a:ext cx="2129638" cy="6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 layer</a:t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6946737" y="6927143"/>
            <a:ext cx="5537202" cy="2323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specific values of the weights and bias are not determined until training is performed</a:t>
            </a:r>
            <a:endParaRPr/>
          </a:p>
        </p:txBody>
      </p:sp>
      <p:pic>
        <p:nvPicPr>
          <p:cNvPr descr="Image" id="170" name="Google Shape;170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29637" y="3038991"/>
            <a:ext cx="6019801" cy="4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Activation functions</a:t>
            </a:r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3985167" y="55626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3985167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9" name="Google Shape;179;p23"/>
          <p:cNvCxnSpPr/>
          <p:nvPr/>
        </p:nvCxnSpPr>
        <p:spPr>
          <a:xfrm flipH="1" rot="10800000">
            <a:off x="4015825" y="55551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0" name="Google Shape;180;p23"/>
          <p:cNvCxnSpPr/>
          <p:nvPr/>
        </p:nvCxnSpPr>
        <p:spPr>
          <a:xfrm flipH="1" rot="10800000">
            <a:off x="4011621" y="555584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1" name="Google Shape;181;p23"/>
          <p:cNvCxnSpPr/>
          <p:nvPr/>
        </p:nvCxnSpPr>
        <p:spPr>
          <a:xfrm>
            <a:off x="4011621" y="38466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2" name="Google Shape;182;p23"/>
          <p:cNvCxnSpPr/>
          <p:nvPr/>
        </p:nvCxnSpPr>
        <p:spPr>
          <a:xfrm>
            <a:off x="4018012" y="3046500"/>
            <a:ext cx="792650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3" name="Google Shape;183;p23"/>
          <p:cNvCxnSpPr/>
          <p:nvPr/>
        </p:nvCxnSpPr>
        <p:spPr>
          <a:xfrm flipH="1" rot="10800000">
            <a:off x="3985175" y="55633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4" name="Google Shape;184;p23"/>
          <p:cNvSpPr/>
          <p:nvPr/>
        </p:nvSpPr>
        <p:spPr>
          <a:xfrm>
            <a:off x="47871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3390193" y="52443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390193" y="43934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3390193" y="35425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3390193" y="60952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3390193" y="69461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3390193" y="77970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3390193" y="26916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0" r="51242" t="14974"/>
          <a:stretch/>
        </p:blipFill>
        <p:spPr>
          <a:xfrm>
            <a:off x="8104204" y="2209928"/>
            <a:ext cx="4233880" cy="3710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23"/>
          <p:cNvPicPr preferRelativeResize="0"/>
          <p:nvPr/>
        </p:nvPicPr>
        <p:blipFill rotWithShape="1">
          <a:blip r:embed="rId3">
            <a:alphaModFix/>
          </a:blip>
          <a:srcRect b="2037" l="48748" r="292" t="11767"/>
          <a:stretch/>
        </p:blipFill>
        <p:spPr>
          <a:xfrm>
            <a:off x="8008557" y="5757726"/>
            <a:ext cx="4424975" cy="3761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4" name="Google Shape;1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593" y="4699818"/>
            <a:ext cx="1764862" cy="177691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24"/>
          <p:cNvCxnSpPr/>
          <p:nvPr/>
        </p:nvCxnSpPr>
        <p:spPr>
          <a:xfrm>
            <a:off x="3985167" y="30099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3985167" y="55626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2" name="Google Shape;202;p24"/>
          <p:cNvCxnSpPr/>
          <p:nvPr/>
        </p:nvCxnSpPr>
        <p:spPr>
          <a:xfrm>
            <a:off x="3959767" y="47117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3" name="Google Shape;203;p24"/>
          <p:cNvCxnSpPr/>
          <p:nvPr/>
        </p:nvCxnSpPr>
        <p:spPr>
          <a:xfrm>
            <a:off x="3959767" y="38608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3959767" y="64135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5" name="Google Shape;205;p24"/>
          <p:cNvCxnSpPr/>
          <p:nvPr/>
        </p:nvCxnSpPr>
        <p:spPr>
          <a:xfrm>
            <a:off x="3985167" y="72644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6" name="Google Shape;206;p24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simple network - A layer</a:t>
            </a:r>
            <a:endParaRPr/>
          </a:p>
        </p:txBody>
      </p:sp>
      <p:cxnSp>
        <p:nvCxnSpPr>
          <p:cNvPr id="207" name="Google Shape;207;p24"/>
          <p:cNvCxnSpPr/>
          <p:nvPr/>
        </p:nvCxnSpPr>
        <p:spPr>
          <a:xfrm>
            <a:off x="3985167" y="38533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8" name="Google Shape;208;p24"/>
          <p:cNvCxnSpPr/>
          <p:nvPr/>
        </p:nvCxnSpPr>
        <p:spPr>
          <a:xfrm>
            <a:off x="3985167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9" name="Google Shape;209;p24"/>
          <p:cNvCxnSpPr/>
          <p:nvPr/>
        </p:nvCxnSpPr>
        <p:spPr>
          <a:xfrm>
            <a:off x="3985167" y="55626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3985167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1" name="Google Shape;211;p24"/>
          <p:cNvCxnSpPr/>
          <p:nvPr/>
        </p:nvCxnSpPr>
        <p:spPr>
          <a:xfrm flipH="1" rot="10800000">
            <a:off x="3985167" y="72569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2" name="Google Shape;212;p24"/>
          <p:cNvCxnSpPr/>
          <p:nvPr/>
        </p:nvCxnSpPr>
        <p:spPr>
          <a:xfrm flipH="1" rot="10800000">
            <a:off x="4015825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3" name="Google Shape;213;p24"/>
          <p:cNvCxnSpPr/>
          <p:nvPr/>
        </p:nvCxnSpPr>
        <p:spPr>
          <a:xfrm flipH="1" rot="10800000">
            <a:off x="4015825" y="55551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4" name="Google Shape;214;p24"/>
          <p:cNvCxnSpPr/>
          <p:nvPr/>
        </p:nvCxnSpPr>
        <p:spPr>
          <a:xfrm flipH="1" rot="10800000">
            <a:off x="3965030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5" name="Google Shape;215;p24"/>
          <p:cNvCxnSpPr/>
          <p:nvPr/>
        </p:nvCxnSpPr>
        <p:spPr>
          <a:xfrm flipH="1" rot="10800000">
            <a:off x="4035961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6" name="Google Shape;216;p24"/>
          <p:cNvCxnSpPr/>
          <p:nvPr/>
        </p:nvCxnSpPr>
        <p:spPr>
          <a:xfrm flipH="1" rot="10800000">
            <a:off x="3985167" y="640606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7" name="Google Shape;217;p24"/>
          <p:cNvCxnSpPr/>
          <p:nvPr/>
        </p:nvCxnSpPr>
        <p:spPr>
          <a:xfrm flipH="1" rot="10800000">
            <a:off x="4011621" y="555584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8" name="Google Shape;218;p24"/>
          <p:cNvCxnSpPr/>
          <p:nvPr/>
        </p:nvCxnSpPr>
        <p:spPr>
          <a:xfrm flipH="1" rot="10800000">
            <a:off x="4023261" y="46975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19" name="Google Shape;219;p24"/>
          <p:cNvCxnSpPr/>
          <p:nvPr/>
        </p:nvCxnSpPr>
        <p:spPr>
          <a:xfrm flipH="1" rot="10800000">
            <a:off x="3982507" y="3860119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0" name="Google Shape;220;p24"/>
          <p:cNvCxnSpPr/>
          <p:nvPr/>
        </p:nvCxnSpPr>
        <p:spPr>
          <a:xfrm>
            <a:off x="3994827" y="5567041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1" name="Google Shape;221;p24"/>
          <p:cNvCxnSpPr/>
          <p:nvPr/>
        </p:nvCxnSpPr>
        <p:spPr>
          <a:xfrm>
            <a:off x="4018009" y="46975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2" name="Google Shape;222;p24"/>
          <p:cNvCxnSpPr/>
          <p:nvPr/>
        </p:nvCxnSpPr>
        <p:spPr>
          <a:xfrm>
            <a:off x="4011621" y="38466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3" name="Google Shape;223;p24"/>
          <p:cNvCxnSpPr/>
          <p:nvPr/>
        </p:nvCxnSpPr>
        <p:spPr>
          <a:xfrm>
            <a:off x="4023261" y="3043381"/>
            <a:ext cx="843467" cy="1716681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4" name="Google Shape;224;p24"/>
          <p:cNvCxnSpPr/>
          <p:nvPr/>
        </p:nvCxnSpPr>
        <p:spPr>
          <a:xfrm>
            <a:off x="4018012" y="3046500"/>
            <a:ext cx="792650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5" name="Google Shape;225;p24"/>
          <p:cNvCxnSpPr/>
          <p:nvPr/>
        </p:nvCxnSpPr>
        <p:spPr>
          <a:xfrm>
            <a:off x="4034465" y="3842909"/>
            <a:ext cx="792649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6" name="Google Shape;226;p24"/>
          <p:cNvCxnSpPr/>
          <p:nvPr/>
        </p:nvCxnSpPr>
        <p:spPr>
          <a:xfrm>
            <a:off x="4010575" y="47209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7" name="Google Shape;227;p24"/>
          <p:cNvCxnSpPr/>
          <p:nvPr/>
        </p:nvCxnSpPr>
        <p:spPr>
          <a:xfrm flipH="1" rot="10800000">
            <a:off x="3985175" y="55633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8" name="Google Shape;228;p24"/>
          <p:cNvCxnSpPr/>
          <p:nvPr/>
        </p:nvCxnSpPr>
        <p:spPr>
          <a:xfrm flipH="1" rot="10800000">
            <a:off x="4037030" y="4703659"/>
            <a:ext cx="792649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9" name="Google Shape;229;p24"/>
          <p:cNvCxnSpPr/>
          <p:nvPr/>
        </p:nvCxnSpPr>
        <p:spPr>
          <a:xfrm flipH="1" rot="10800000">
            <a:off x="3997875" y="38700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0" name="Google Shape;230;p24"/>
          <p:cNvCxnSpPr/>
          <p:nvPr/>
        </p:nvCxnSpPr>
        <p:spPr>
          <a:xfrm flipH="1" rot="10800000">
            <a:off x="3985175" y="4717656"/>
            <a:ext cx="818050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1" name="Google Shape;231;p24"/>
          <p:cNvCxnSpPr/>
          <p:nvPr/>
        </p:nvCxnSpPr>
        <p:spPr>
          <a:xfrm flipH="1" rot="10800000">
            <a:off x="4024330" y="3878171"/>
            <a:ext cx="818049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2" name="Google Shape;232;p24"/>
          <p:cNvCxnSpPr/>
          <p:nvPr/>
        </p:nvCxnSpPr>
        <p:spPr>
          <a:xfrm>
            <a:off x="4024330" y="3053499"/>
            <a:ext cx="818049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3" name="Google Shape;233;p24"/>
          <p:cNvCxnSpPr/>
          <p:nvPr/>
        </p:nvCxnSpPr>
        <p:spPr>
          <a:xfrm>
            <a:off x="4035970" y="3885610"/>
            <a:ext cx="818049" cy="3398246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34" name="Google Shape;234;p24"/>
          <p:cNvSpPr/>
          <p:nvPr/>
        </p:nvSpPr>
        <p:spPr>
          <a:xfrm>
            <a:off x="47871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47871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4787193" y="35425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47871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4787193" y="69461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3390193" y="52443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3390193" y="43934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3390193" y="35425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3390193" y="60952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3390193" y="69461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3390193" y="77970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3390193" y="26916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4"/>
          <p:cNvSpPr txBox="1"/>
          <p:nvPr>
            <p:ph idx="4294967295" type="body"/>
          </p:nvPr>
        </p:nvSpPr>
        <p:spPr>
          <a:xfrm>
            <a:off x="7353300" y="2250982"/>
            <a:ext cx="5080000" cy="6667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30200" lvl="0" marL="33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Fully connected layer- all inputs to all neurons</a:t>
            </a:r>
            <a:endParaRPr/>
          </a:p>
          <a:p>
            <a:pPr indent="-330200" lvl="0" marL="330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Overall result is a big matrix operation</a:t>
            </a:r>
            <a:endParaRPr/>
          </a:p>
          <a:p>
            <a:pPr indent="-206375" lvl="0" marL="330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7474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06375" lvl="0" marL="330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7474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06375" lvl="0" marL="330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74747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330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1950"/>
              <a:buFont typeface="Helvetica Neue"/>
              <a:buChar char="•"/>
            </a:pPr>
            <a:r>
              <a:rPr b="0" i="0" lang="en-US" sz="2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still processed through a non-linear activation function, e.g.,  </a:t>
            </a:r>
            <a:endParaRPr/>
          </a:p>
        </p:txBody>
      </p:sp>
      <p:pic>
        <p:nvPicPr>
          <p:cNvPr descr="Image" id="247" name="Google Shape;2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93" y="4699818"/>
            <a:ext cx="1764862" cy="1776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4"/>
          <p:cNvGrpSpPr/>
          <p:nvPr/>
        </p:nvGrpSpPr>
        <p:grpSpPr>
          <a:xfrm>
            <a:off x="6165143" y="4494507"/>
            <a:ext cx="6201640" cy="2165575"/>
            <a:chOff x="2228600" y="0"/>
            <a:chExt cx="6201638" cy="2165573"/>
          </a:xfrm>
        </p:grpSpPr>
        <p:pic>
          <p:nvPicPr>
            <p:cNvPr descr="Image" id="249" name="Google Shape;249;p24"/>
            <p:cNvPicPr preferRelativeResize="0"/>
            <p:nvPr/>
          </p:nvPicPr>
          <p:blipFill rotWithShape="1">
            <a:blip r:embed="rId4">
              <a:alphaModFix/>
            </a:blip>
            <a:srcRect b="20279" l="0" r="0" t="0"/>
            <a:stretch/>
          </p:blipFill>
          <p:spPr>
            <a:xfrm>
              <a:off x="2228600" y="0"/>
              <a:ext cx="6201638" cy="1650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250" name="Google Shape;250;p24"/>
            <p:cNvPicPr preferRelativeResize="0"/>
            <p:nvPr/>
          </p:nvPicPr>
          <p:blipFill rotWithShape="1">
            <a:blip r:embed="rId4">
              <a:alphaModFix/>
            </a:blip>
            <a:srcRect b="0" l="56324" r="0" t="79202"/>
            <a:stretch/>
          </p:blipFill>
          <p:spPr>
            <a:xfrm>
              <a:off x="3493107" y="1735094"/>
              <a:ext cx="2708530" cy="430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24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descr="Image" id="252" name="Google Shape;252;p24"/>
          <p:cNvPicPr preferRelativeResize="0"/>
          <p:nvPr/>
        </p:nvPicPr>
        <p:blipFill rotWithShape="1">
          <a:blip r:embed="rId5">
            <a:alphaModFix/>
          </a:blip>
          <a:srcRect b="1784" l="0" r="51242" t="68425"/>
          <a:stretch/>
        </p:blipFill>
        <p:spPr>
          <a:xfrm>
            <a:off x="7776368" y="8235389"/>
            <a:ext cx="4233880" cy="129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25"/>
          <p:cNvCxnSpPr/>
          <p:nvPr/>
        </p:nvCxnSpPr>
        <p:spPr>
          <a:xfrm>
            <a:off x="3985167" y="30099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58" name="Google Shape;258;p25"/>
          <p:cNvCxnSpPr/>
          <p:nvPr/>
        </p:nvCxnSpPr>
        <p:spPr>
          <a:xfrm>
            <a:off x="5382167" y="55626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59" name="Google Shape;259;p25"/>
          <p:cNvCxnSpPr/>
          <p:nvPr/>
        </p:nvCxnSpPr>
        <p:spPr>
          <a:xfrm>
            <a:off x="5382167" y="64135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5382167" y="72644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1" name="Google Shape;261;p25"/>
          <p:cNvCxnSpPr/>
          <p:nvPr/>
        </p:nvCxnSpPr>
        <p:spPr>
          <a:xfrm>
            <a:off x="5382167" y="47117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2" name="Google Shape;262;p25"/>
          <p:cNvCxnSpPr/>
          <p:nvPr/>
        </p:nvCxnSpPr>
        <p:spPr>
          <a:xfrm>
            <a:off x="5382167" y="38608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3" name="Google Shape;263;p25"/>
          <p:cNvCxnSpPr/>
          <p:nvPr/>
        </p:nvCxnSpPr>
        <p:spPr>
          <a:xfrm>
            <a:off x="6779166" y="47117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4" name="Google Shape;264;p25"/>
          <p:cNvCxnSpPr/>
          <p:nvPr/>
        </p:nvCxnSpPr>
        <p:spPr>
          <a:xfrm>
            <a:off x="6779166" y="55626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5" name="Google Shape;265;p25"/>
          <p:cNvCxnSpPr/>
          <p:nvPr/>
        </p:nvCxnSpPr>
        <p:spPr>
          <a:xfrm>
            <a:off x="8201567" y="47117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6" name="Google Shape;266;p25"/>
          <p:cNvCxnSpPr/>
          <p:nvPr/>
        </p:nvCxnSpPr>
        <p:spPr>
          <a:xfrm>
            <a:off x="8201567" y="55626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7" name="Google Shape;267;p25"/>
          <p:cNvCxnSpPr/>
          <p:nvPr/>
        </p:nvCxnSpPr>
        <p:spPr>
          <a:xfrm>
            <a:off x="6779166" y="64135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8" name="Google Shape;268;p25"/>
          <p:cNvCxnSpPr/>
          <p:nvPr/>
        </p:nvCxnSpPr>
        <p:spPr>
          <a:xfrm>
            <a:off x="8201567" y="6413500"/>
            <a:ext cx="843467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9" name="Google Shape;269;p25"/>
          <p:cNvCxnSpPr/>
          <p:nvPr/>
        </p:nvCxnSpPr>
        <p:spPr>
          <a:xfrm>
            <a:off x="3985167" y="55626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0" name="Google Shape;270;p25"/>
          <p:cNvCxnSpPr/>
          <p:nvPr/>
        </p:nvCxnSpPr>
        <p:spPr>
          <a:xfrm>
            <a:off x="3959767" y="47117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1" name="Google Shape;271;p25"/>
          <p:cNvCxnSpPr/>
          <p:nvPr/>
        </p:nvCxnSpPr>
        <p:spPr>
          <a:xfrm>
            <a:off x="3959767" y="38608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2" name="Google Shape;272;p25"/>
          <p:cNvCxnSpPr/>
          <p:nvPr/>
        </p:nvCxnSpPr>
        <p:spPr>
          <a:xfrm>
            <a:off x="3959767" y="64135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3" name="Google Shape;273;p25"/>
          <p:cNvCxnSpPr/>
          <p:nvPr/>
        </p:nvCxnSpPr>
        <p:spPr>
          <a:xfrm>
            <a:off x="3985167" y="7264400"/>
            <a:ext cx="843466" cy="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74" name="Google Shape;274;p25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simple network - Multiple layers</a:t>
            </a:r>
            <a:endParaRPr/>
          </a:p>
        </p:txBody>
      </p:sp>
      <p:cxnSp>
        <p:nvCxnSpPr>
          <p:cNvPr id="275" name="Google Shape;275;p25"/>
          <p:cNvCxnSpPr/>
          <p:nvPr/>
        </p:nvCxnSpPr>
        <p:spPr>
          <a:xfrm>
            <a:off x="3985167" y="38533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6" name="Google Shape;276;p25"/>
          <p:cNvCxnSpPr/>
          <p:nvPr/>
        </p:nvCxnSpPr>
        <p:spPr>
          <a:xfrm>
            <a:off x="3985167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7" name="Google Shape;277;p25"/>
          <p:cNvCxnSpPr/>
          <p:nvPr/>
        </p:nvCxnSpPr>
        <p:spPr>
          <a:xfrm>
            <a:off x="3985167" y="55626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8" name="Google Shape;278;p25"/>
          <p:cNvCxnSpPr/>
          <p:nvPr/>
        </p:nvCxnSpPr>
        <p:spPr>
          <a:xfrm>
            <a:off x="3985167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9" name="Google Shape;279;p25"/>
          <p:cNvCxnSpPr/>
          <p:nvPr/>
        </p:nvCxnSpPr>
        <p:spPr>
          <a:xfrm>
            <a:off x="5400127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0" name="Google Shape;280;p25"/>
          <p:cNvCxnSpPr/>
          <p:nvPr/>
        </p:nvCxnSpPr>
        <p:spPr>
          <a:xfrm>
            <a:off x="6764293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1" name="Google Shape;281;p25"/>
          <p:cNvCxnSpPr/>
          <p:nvPr/>
        </p:nvCxnSpPr>
        <p:spPr>
          <a:xfrm>
            <a:off x="5400127" y="47117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2" name="Google Shape;282;p25"/>
          <p:cNvCxnSpPr/>
          <p:nvPr/>
        </p:nvCxnSpPr>
        <p:spPr>
          <a:xfrm>
            <a:off x="5400127" y="55626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3" name="Google Shape;283;p25"/>
          <p:cNvCxnSpPr/>
          <p:nvPr/>
        </p:nvCxnSpPr>
        <p:spPr>
          <a:xfrm>
            <a:off x="5400127" y="64135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4" name="Google Shape;284;p25"/>
          <p:cNvCxnSpPr/>
          <p:nvPr/>
        </p:nvCxnSpPr>
        <p:spPr>
          <a:xfrm>
            <a:off x="6784430" y="47117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5" name="Google Shape;285;p25"/>
          <p:cNvCxnSpPr/>
          <p:nvPr/>
        </p:nvCxnSpPr>
        <p:spPr>
          <a:xfrm>
            <a:off x="6809827" y="55626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6" name="Google Shape;286;p25"/>
          <p:cNvCxnSpPr/>
          <p:nvPr/>
        </p:nvCxnSpPr>
        <p:spPr>
          <a:xfrm>
            <a:off x="8194130" y="55551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7" name="Google Shape;287;p25"/>
          <p:cNvCxnSpPr/>
          <p:nvPr/>
        </p:nvCxnSpPr>
        <p:spPr>
          <a:xfrm>
            <a:off x="8219527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8" name="Google Shape;288;p25"/>
          <p:cNvCxnSpPr/>
          <p:nvPr/>
        </p:nvCxnSpPr>
        <p:spPr>
          <a:xfrm flipH="1" rot="10800000">
            <a:off x="3985167" y="72569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9" name="Google Shape;289;p25"/>
          <p:cNvCxnSpPr/>
          <p:nvPr/>
        </p:nvCxnSpPr>
        <p:spPr>
          <a:xfrm flipH="1" rot="10800000">
            <a:off x="4015825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0" name="Google Shape;290;p25"/>
          <p:cNvCxnSpPr/>
          <p:nvPr/>
        </p:nvCxnSpPr>
        <p:spPr>
          <a:xfrm flipH="1" rot="10800000">
            <a:off x="4015825" y="55551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1" name="Google Shape;291;p25"/>
          <p:cNvCxnSpPr/>
          <p:nvPr/>
        </p:nvCxnSpPr>
        <p:spPr>
          <a:xfrm flipH="1" rot="10800000">
            <a:off x="3965030" y="471170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2" name="Google Shape;292;p25"/>
          <p:cNvCxnSpPr/>
          <p:nvPr/>
        </p:nvCxnSpPr>
        <p:spPr>
          <a:xfrm flipH="1" rot="10800000">
            <a:off x="4035961" y="38533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3" name="Google Shape;293;p25"/>
          <p:cNvCxnSpPr/>
          <p:nvPr/>
        </p:nvCxnSpPr>
        <p:spPr>
          <a:xfrm flipH="1" rot="10800000">
            <a:off x="5394867" y="38533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4" name="Google Shape;294;p25"/>
          <p:cNvCxnSpPr/>
          <p:nvPr/>
        </p:nvCxnSpPr>
        <p:spPr>
          <a:xfrm flipH="1" rot="10800000">
            <a:off x="5416544" y="47042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5" name="Google Shape;295;p25"/>
          <p:cNvCxnSpPr/>
          <p:nvPr/>
        </p:nvCxnSpPr>
        <p:spPr>
          <a:xfrm flipH="1" rot="10800000">
            <a:off x="5420264" y="55551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6" name="Google Shape;296;p25"/>
          <p:cNvCxnSpPr/>
          <p:nvPr/>
        </p:nvCxnSpPr>
        <p:spPr>
          <a:xfrm flipH="1" rot="10800000">
            <a:off x="5391147" y="6406060"/>
            <a:ext cx="858340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7" name="Google Shape;297;p25"/>
          <p:cNvCxnSpPr/>
          <p:nvPr/>
        </p:nvCxnSpPr>
        <p:spPr>
          <a:xfrm flipH="1" rot="10800000">
            <a:off x="6768010" y="55626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8" name="Google Shape;298;p25"/>
          <p:cNvCxnSpPr/>
          <p:nvPr/>
        </p:nvCxnSpPr>
        <p:spPr>
          <a:xfrm flipH="1" rot="10800000">
            <a:off x="6778454" y="64060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9" name="Google Shape;299;p25"/>
          <p:cNvCxnSpPr/>
          <p:nvPr/>
        </p:nvCxnSpPr>
        <p:spPr>
          <a:xfrm flipH="1" rot="10800000">
            <a:off x="6840072" y="47042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0" name="Google Shape;300;p25"/>
          <p:cNvCxnSpPr/>
          <p:nvPr/>
        </p:nvCxnSpPr>
        <p:spPr>
          <a:xfrm flipH="1" rot="10800000">
            <a:off x="8194130" y="470426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1" name="Google Shape;301;p25"/>
          <p:cNvCxnSpPr/>
          <p:nvPr/>
        </p:nvCxnSpPr>
        <p:spPr>
          <a:xfrm flipH="1" rot="10800000">
            <a:off x="8177710" y="5562600"/>
            <a:ext cx="858341" cy="85834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2" name="Google Shape;302;p25"/>
          <p:cNvCxnSpPr/>
          <p:nvPr/>
        </p:nvCxnSpPr>
        <p:spPr>
          <a:xfrm flipH="1" rot="10800000">
            <a:off x="3985167" y="640606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3" name="Google Shape;303;p25"/>
          <p:cNvCxnSpPr/>
          <p:nvPr/>
        </p:nvCxnSpPr>
        <p:spPr>
          <a:xfrm flipH="1" rot="10800000">
            <a:off x="4011621" y="555584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4" name="Google Shape;304;p25"/>
          <p:cNvCxnSpPr/>
          <p:nvPr/>
        </p:nvCxnSpPr>
        <p:spPr>
          <a:xfrm flipH="1" rot="10800000">
            <a:off x="4023261" y="46975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5" name="Google Shape;305;p25"/>
          <p:cNvCxnSpPr/>
          <p:nvPr/>
        </p:nvCxnSpPr>
        <p:spPr>
          <a:xfrm flipH="1" rot="10800000">
            <a:off x="3982507" y="3860119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6" name="Google Shape;306;p25"/>
          <p:cNvCxnSpPr/>
          <p:nvPr/>
        </p:nvCxnSpPr>
        <p:spPr>
          <a:xfrm flipH="1" rot="10800000">
            <a:off x="5392264" y="5567041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7" name="Google Shape;307;p25"/>
          <p:cNvCxnSpPr/>
          <p:nvPr/>
        </p:nvCxnSpPr>
        <p:spPr>
          <a:xfrm flipH="1" rot="10800000">
            <a:off x="5420650" y="470426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8" name="Google Shape;308;p25"/>
          <p:cNvCxnSpPr/>
          <p:nvPr/>
        </p:nvCxnSpPr>
        <p:spPr>
          <a:xfrm flipH="1" rot="10800000">
            <a:off x="5420650" y="385268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9" name="Google Shape;309;p25"/>
          <p:cNvCxnSpPr/>
          <p:nvPr/>
        </p:nvCxnSpPr>
        <p:spPr>
          <a:xfrm flipH="1" rot="10800000">
            <a:off x="6791867" y="554840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0" name="Google Shape;310;p25"/>
          <p:cNvCxnSpPr/>
          <p:nvPr/>
        </p:nvCxnSpPr>
        <p:spPr>
          <a:xfrm flipH="1" rot="10800000">
            <a:off x="6788492" y="4711019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1" name="Google Shape;311;p25"/>
          <p:cNvCxnSpPr/>
          <p:nvPr/>
        </p:nvCxnSpPr>
        <p:spPr>
          <a:xfrm flipH="1" rot="10800000">
            <a:off x="8185147" y="469750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2" name="Google Shape;312;p25"/>
          <p:cNvCxnSpPr/>
          <p:nvPr/>
        </p:nvCxnSpPr>
        <p:spPr>
          <a:xfrm>
            <a:off x="8226964" y="471102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3" name="Google Shape;313;p25"/>
          <p:cNvCxnSpPr/>
          <p:nvPr/>
        </p:nvCxnSpPr>
        <p:spPr>
          <a:xfrm>
            <a:off x="6814664" y="469750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4" name="Google Shape;314;p25"/>
          <p:cNvCxnSpPr/>
          <p:nvPr/>
        </p:nvCxnSpPr>
        <p:spPr>
          <a:xfrm>
            <a:off x="6763869" y="3841479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5" name="Google Shape;315;p25"/>
          <p:cNvCxnSpPr/>
          <p:nvPr/>
        </p:nvCxnSpPr>
        <p:spPr>
          <a:xfrm>
            <a:off x="5415012" y="386012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6" name="Google Shape;316;p25"/>
          <p:cNvCxnSpPr/>
          <p:nvPr/>
        </p:nvCxnSpPr>
        <p:spPr>
          <a:xfrm>
            <a:off x="5398584" y="4711020"/>
            <a:ext cx="843466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7" name="Google Shape;317;p25"/>
          <p:cNvCxnSpPr/>
          <p:nvPr/>
        </p:nvCxnSpPr>
        <p:spPr>
          <a:xfrm>
            <a:off x="5440409" y="5567041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8" name="Google Shape;318;p25"/>
          <p:cNvCxnSpPr/>
          <p:nvPr/>
        </p:nvCxnSpPr>
        <p:spPr>
          <a:xfrm>
            <a:off x="3994827" y="5567041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9" name="Google Shape;319;p25"/>
          <p:cNvCxnSpPr/>
          <p:nvPr/>
        </p:nvCxnSpPr>
        <p:spPr>
          <a:xfrm>
            <a:off x="4018009" y="46975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0" name="Google Shape;320;p25"/>
          <p:cNvCxnSpPr/>
          <p:nvPr/>
        </p:nvCxnSpPr>
        <p:spPr>
          <a:xfrm>
            <a:off x="4011621" y="3846600"/>
            <a:ext cx="843467" cy="1716680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1" name="Google Shape;321;p25"/>
          <p:cNvCxnSpPr/>
          <p:nvPr/>
        </p:nvCxnSpPr>
        <p:spPr>
          <a:xfrm>
            <a:off x="4023261" y="3043381"/>
            <a:ext cx="843467" cy="1716681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2" name="Google Shape;322;p25"/>
          <p:cNvCxnSpPr/>
          <p:nvPr/>
        </p:nvCxnSpPr>
        <p:spPr>
          <a:xfrm>
            <a:off x="4018012" y="3046500"/>
            <a:ext cx="792650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3" name="Google Shape;323;p25"/>
          <p:cNvCxnSpPr/>
          <p:nvPr/>
        </p:nvCxnSpPr>
        <p:spPr>
          <a:xfrm>
            <a:off x="4034465" y="3842909"/>
            <a:ext cx="792649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4" name="Google Shape;324;p25"/>
          <p:cNvCxnSpPr/>
          <p:nvPr/>
        </p:nvCxnSpPr>
        <p:spPr>
          <a:xfrm>
            <a:off x="4010575" y="47209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5" name="Google Shape;325;p25"/>
          <p:cNvCxnSpPr/>
          <p:nvPr/>
        </p:nvCxnSpPr>
        <p:spPr>
          <a:xfrm>
            <a:off x="5420289" y="3842909"/>
            <a:ext cx="792649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6" name="Google Shape;326;p25"/>
          <p:cNvCxnSpPr/>
          <p:nvPr/>
        </p:nvCxnSpPr>
        <p:spPr>
          <a:xfrm>
            <a:off x="5444224" y="47209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7" name="Google Shape;327;p25"/>
          <p:cNvCxnSpPr/>
          <p:nvPr/>
        </p:nvCxnSpPr>
        <p:spPr>
          <a:xfrm>
            <a:off x="6804575" y="38700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8" name="Google Shape;328;p25"/>
          <p:cNvCxnSpPr/>
          <p:nvPr/>
        </p:nvCxnSpPr>
        <p:spPr>
          <a:xfrm flipH="1" rot="10800000">
            <a:off x="3985175" y="55633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9" name="Google Shape;329;p25"/>
          <p:cNvCxnSpPr/>
          <p:nvPr/>
        </p:nvCxnSpPr>
        <p:spPr>
          <a:xfrm flipH="1" rot="10800000">
            <a:off x="4037030" y="4703659"/>
            <a:ext cx="792649" cy="2561343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0" name="Google Shape;330;p25"/>
          <p:cNvCxnSpPr/>
          <p:nvPr/>
        </p:nvCxnSpPr>
        <p:spPr>
          <a:xfrm flipH="1" rot="10800000">
            <a:off x="3997875" y="387004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1" name="Google Shape;331;p25"/>
          <p:cNvCxnSpPr/>
          <p:nvPr/>
        </p:nvCxnSpPr>
        <p:spPr>
          <a:xfrm flipH="1" rot="10800000">
            <a:off x="5378474" y="4693809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2" name="Google Shape;332;p25"/>
          <p:cNvCxnSpPr/>
          <p:nvPr/>
        </p:nvCxnSpPr>
        <p:spPr>
          <a:xfrm flipH="1" rot="10800000">
            <a:off x="5394875" y="3856428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3" name="Google Shape;333;p25"/>
          <p:cNvCxnSpPr/>
          <p:nvPr/>
        </p:nvCxnSpPr>
        <p:spPr>
          <a:xfrm flipH="1" rot="10800000">
            <a:off x="6791921" y="4707328"/>
            <a:ext cx="792650" cy="2561342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4" name="Google Shape;334;p25"/>
          <p:cNvCxnSpPr/>
          <p:nvPr/>
        </p:nvCxnSpPr>
        <p:spPr>
          <a:xfrm flipH="1" rot="10800000">
            <a:off x="3985175" y="4717656"/>
            <a:ext cx="818050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5" name="Google Shape;335;p25"/>
          <p:cNvCxnSpPr/>
          <p:nvPr/>
        </p:nvCxnSpPr>
        <p:spPr>
          <a:xfrm flipH="1" rot="10800000">
            <a:off x="4024330" y="3878171"/>
            <a:ext cx="818049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6" name="Google Shape;336;p25"/>
          <p:cNvCxnSpPr/>
          <p:nvPr/>
        </p:nvCxnSpPr>
        <p:spPr>
          <a:xfrm flipH="1" rot="10800000">
            <a:off x="5394875" y="3870237"/>
            <a:ext cx="818050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7" name="Google Shape;337;p25"/>
          <p:cNvCxnSpPr/>
          <p:nvPr/>
        </p:nvCxnSpPr>
        <p:spPr>
          <a:xfrm>
            <a:off x="5429554" y="3854863"/>
            <a:ext cx="818049" cy="3398246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8" name="Google Shape;338;p25"/>
          <p:cNvCxnSpPr/>
          <p:nvPr/>
        </p:nvCxnSpPr>
        <p:spPr>
          <a:xfrm>
            <a:off x="4024330" y="3053499"/>
            <a:ext cx="818049" cy="3398245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9" name="Google Shape;339;p25"/>
          <p:cNvCxnSpPr/>
          <p:nvPr/>
        </p:nvCxnSpPr>
        <p:spPr>
          <a:xfrm>
            <a:off x="4035970" y="3885610"/>
            <a:ext cx="818049" cy="3398246"/>
          </a:xfrm>
          <a:prstGeom prst="straightConnector1">
            <a:avLst/>
          </a:prstGeom>
          <a:noFill/>
          <a:ln cap="flat" cmpd="sng" w="508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40" name="Google Shape;340;p25"/>
          <p:cNvSpPr/>
          <p:nvPr/>
        </p:nvSpPr>
        <p:spPr>
          <a:xfrm>
            <a:off x="47871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47871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25"/>
          <p:cNvSpPr/>
          <p:nvPr/>
        </p:nvSpPr>
        <p:spPr>
          <a:xfrm>
            <a:off x="4787193" y="35425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3" name="Google Shape;343;p25"/>
          <p:cNvSpPr/>
          <p:nvPr/>
        </p:nvSpPr>
        <p:spPr>
          <a:xfrm>
            <a:off x="47871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4" name="Google Shape;344;p25"/>
          <p:cNvSpPr/>
          <p:nvPr/>
        </p:nvSpPr>
        <p:spPr>
          <a:xfrm>
            <a:off x="4787193" y="69461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5" name="Google Shape;345;p25"/>
          <p:cNvSpPr/>
          <p:nvPr/>
        </p:nvSpPr>
        <p:spPr>
          <a:xfrm>
            <a:off x="3390193" y="52443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6" name="Google Shape;346;p25"/>
          <p:cNvSpPr/>
          <p:nvPr/>
        </p:nvSpPr>
        <p:spPr>
          <a:xfrm>
            <a:off x="3390193" y="43934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7" name="Google Shape;347;p25"/>
          <p:cNvSpPr/>
          <p:nvPr/>
        </p:nvSpPr>
        <p:spPr>
          <a:xfrm>
            <a:off x="3390193" y="35425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8" name="Google Shape;348;p25"/>
          <p:cNvSpPr/>
          <p:nvPr/>
        </p:nvSpPr>
        <p:spPr>
          <a:xfrm>
            <a:off x="3390193" y="60952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3390193" y="69461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61841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61841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25"/>
          <p:cNvSpPr/>
          <p:nvPr/>
        </p:nvSpPr>
        <p:spPr>
          <a:xfrm>
            <a:off x="6184193" y="35425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61841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4" name="Google Shape;354;p25"/>
          <p:cNvSpPr/>
          <p:nvPr/>
        </p:nvSpPr>
        <p:spPr>
          <a:xfrm>
            <a:off x="6184193" y="69461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7581193" y="52443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7581193" y="43934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7581193" y="6095293"/>
            <a:ext cx="636414" cy="636414"/>
          </a:xfrm>
          <a:prstGeom prst="ellipse">
            <a:avLst/>
          </a:prstGeom>
          <a:solidFill>
            <a:srgbClr val="0096FF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25"/>
          <p:cNvSpPr/>
          <p:nvPr/>
        </p:nvSpPr>
        <p:spPr>
          <a:xfrm>
            <a:off x="8978193" y="5244393"/>
            <a:ext cx="636414" cy="636414"/>
          </a:xfrm>
          <a:prstGeom prst="ellipse">
            <a:avLst/>
          </a:prstGeom>
          <a:solidFill>
            <a:srgbClr val="FF26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9" name="Google Shape;359;p25"/>
          <p:cNvSpPr/>
          <p:nvPr/>
        </p:nvSpPr>
        <p:spPr>
          <a:xfrm>
            <a:off x="8978193" y="4393493"/>
            <a:ext cx="636414" cy="636414"/>
          </a:xfrm>
          <a:prstGeom prst="ellipse">
            <a:avLst/>
          </a:prstGeom>
          <a:solidFill>
            <a:srgbClr val="FF26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0" name="Google Shape;360;p25"/>
          <p:cNvSpPr/>
          <p:nvPr/>
        </p:nvSpPr>
        <p:spPr>
          <a:xfrm>
            <a:off x="8978193" y="6095293"/>
            <a:ext cx="636414" cy="636414"/>
          </a:xfrm>
          <a:prstGeom prst="ellipse">
            <a:avLst/>
          </a:prstGeom>
          <a:solidFill>
            <a:srgbClr val="FF26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1" name="Google Shape;361;p25"/>
          <p:cNvSpPr/>
          <p:nvPr/>
        </p:nvSpPr>
        <p:spPr>
          <a:xfrm>
            <a:off x="3390193" y="77970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2" name="Google Shape;362;p25"/>
          <p:cNvSpPr/>
          <p:nvPr/>
        </p:nvSpPr>
        <p:spPr>
          <a:xfrm>
            <a:off x="3390193" y="2691693"/>
            <a:ext cx="636414" cy="636414"/>
          </a:xfrm>
          <a:prstGeom prst="ellipse">
            <a:avLst/>
          </a:prstGeom>
          <a:solidFill>
            <a:srgbClr val="FFFB00"/>
          </a:solidFill>
          <a:ln cap="flat" cmpd="sng" w="38100">
            <a:solidFill>
              <a:srgbClr val="CBCBC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363" name="Google Shape;363;p25"/>
          <p:cNvPicPr preferRelativeResize="0"/>
          <p:nvPr/>
        </p:nvPicPr>
        <p:blipFill rotWithShape="1">
          <a:blip r:embed="rId3">
            <a:alphaModFix/>
          </a:blip>
          <a:srcRect b="57409" l="0" r="51242" t="14974"/>
          <a:stretch/>
        </p:blipFill>
        <p:spPr>
          <a:xfrm>
            <a:off x="8739204" y="7225480"/>
            <a:ext cx="4233880" cy="1205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4" name="Google Shape;3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593" y="4699818"/>
            <a:ext cx="1764862" cy="177691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9942302" y="425730"/>
            <a:ext cx="2595068" cy="1205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multi-layer perceptron</a:t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5342865" y="2581620"/>
            <a:ext cx="2713940" cy="6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hidden layers</a:t>
            </a:r>
            <a:endParaRPr/>
          </a:p>
        </p:txBody>
      </p:sp>
      <p:sp>
        <p:nvSpPr>
          <p:cNvPr id="367" name="Google Shape;367;p25"/>
          <p:cNvSpPr txBox="1"/>
          <p:nvPr/>
        </p:nvSpPr>
        <p:spPr>
          <a:xfrm>
            <a:off x="8192039" y="3432520"/>
            <a:ext cx="2434591" cy="6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output layer</a:t>
            </a:r>
            <a:endParaRPr/>
          </a:p>
        </p:txBody>
      </p:sp>
      <p:sp>
        <p:nvSpPr>
          <p:cNvPr id="368" name="Google Shape;368;p25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69" name="Google Shape;369;p25"/>
          <p:cNvSpPr txBox="1"/>
          <p:nvPr/>
        </p:nvSpPr>
        <p:spPr>
          <a:xfrm>
            <a:off x="9348553" y="8362378"/>
            <a:ext cx="2595068" cy="6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classification</a:t>
            </a:r>
            <a:endParaRPr/>
          </a:p>
        </p:txBody>
      </p:sp>
      <p:sp>
        <p:nvSpPr>
          <p:cNvPr id="370" name="Google Shape;370;p25"/>
          <p:cNvSpPr txBox="1"/>
          <p:nvPr/>
        </p:nvSpPr>
        <p:spPr>
          <a:xfrm>
            <a:off x="2643581" y="1996222"/>
            <a:ext cx="2129638" cy="6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input layer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6502945" y="-16520"/>
            <a:ext cx="6501310" cy="9786640"/>
          </a:xfrm>
          <a:prstGeom prst="rect">
            <a:avLst/>
          </a:prstGeom>
          <a:solidFill>
            <a:srgbClr val="FECB3D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376" name="Google Shape;376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783" r="10782" t="0"/>
          <a:stretch/>
        </p:blipFill>
        <p:spPr>
          <a:xfrm>
            <a:off x="6502400" y="2545100"/>
            <a:ext cx="6502400" cy="46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Training/Learning</a:t>
            </a:r>
            <a:endParaRPr/>
          </a:p>
        </p:txBody>
      </p:sp>
      <p:sp>
        <p:nvSpPr>
          <p:cNvPr id="378" name="Google Shape;378;p26"/>
          <p:cNvSpPr txBox="1"/>
          <p:nvPr>
            <p:ph idx="1" type="body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Font typeface="Helvetica Neue"/>
              <a:buNone/>
            </a:pPr>
            <a:r>
              <a:rPr b="0" i="0" lang="en-US" sz="26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brain is useless without input</a:t>
            </a:r>
            <a:endParaRPr/>
          </a:p>
        </p:txBody>
      </p:sp>
      <p:sp>
        <p:nvSpPr>
          <p:cNvPr id="379" name="Google Shape;379;p26"/>
          <p:cNvSpPr txBox="1"/>
          <p:nvPr>
            <p:ph idx="4294967295" type="sldNum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